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6" r:id="rId3"/>
    <p:sldId id="257" r:id="rId4"/>
    <p:sldId id="259" r:id="rId5"/>
    <p:sldId id="260" r:id="rId6"/>
    <p:sldId id="261" r:id="rId7"/>
    <p:sldId id="262" r:id="rId8"/>
    <p:sldId id="263" r:id="rId9"/>
    <p:sldId id="264" r:id="rId10"/>
    <p:sldId id="258" r:id="rId11"/>
    <p:sldId id="265" r:id="rId12"/>
    <p:sldId id="266" r:id="rId13"/>
    <p:sldId id="267" r:id="rId14"/>
    <p:sldId id="268" r:id="rId15"/>
    <p:sldId id="269" r:id="rId16"/>
    <p:sldId id="270" r:id="rId17"/>
  </p:sldIdLst>
  <p:sldSz cx="9144000" cy="5143500" type="screen16x9"/>
  <p:notesSz cx="6858000" cy="9144000"/>
  <p:embeddedFontLst>
    <p:embeddedFont>
      <p:font typeface="Dosis" pitchFamily="2" charset="0"/>
      <p:regular r:id="rId19"/>
      <p:bold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183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421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507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036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26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293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98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044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079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159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26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223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hyperlink" Target="mailto:rayhan.prawira.rd@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a:buSzPts val="1100"/>
            </a:pPr>
            <a:r>
              <a:rPr lang="en-US" sz="1200" b="1" dirty="0">
                <a:latin typeface="Dosis"/>
                <a:ea typeface="Dosis"/>
                <a:cs typeface="Dosis"/>
                <a:sym typeface="Dosis"/>
              </a:rPr>
              <a:t>Created by: Rayhan </a:t>
            </a:r>
            <a:r>
              <a:rPr lang="en-US" sz="1200" b="1" dirty="0" err="1">
                <a:latin typeface="Dosis"/>
                <a:ea typeface="Dosis"/>
                <a:cs typeface="Dosis"/>
                <a:sym typeface="Dosis"/>
              </a:rPr>
              <a:t>Prawira</a:t>
            </a:r>
            <a:r>
              <a:rPr lang="en-US" sz="1200" b="1" dirty="0">
                <a:latin typeface="Dosis"/>
                <a:ea typeface="Dosis"/>
                <a:cs typeface="Dosis"/>
                <a:sym typeface="Dosis"/>
              </a:rPr>
              <a:t> Daksa</a:t>
            </a: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rayhan.prawira.rd@gmail.com</a:t>
            </a:r>
            <a:endParaRPr lang="en-US"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https://www.linkedin.com/in/rayhanprawiradaksa/</a:t>
            </a: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00" b="0" i="0" dirty="0">
                <a:solidFill>
                  <a:schemeClr val="tx1"/>
                </a:solidFill>
                <a:effectLst/>
                <a:latin typeface="+mj-lt"/>
              </a:rPr>
              <a:t>I am a driven student enrolled in the Data Science program at Bina Nusantara University, where I am cultivating a profound interest in Data Analytics. Beyond my academic pursuits, I am an avid sports enthusiast, engaging in activities such as badminton, golf, and regular gym workouts. Proficient time management and a strong aptitude for collaborative teamwork are among my strengths.</a:t>
            </a:r>
            <a:endParaRPr sz="2790" dirty="0"/>
          </a:p>
        </p:txBody>
      </p:sp>
      <p:pic>
        <p:nvPicPr>
          <p:cNvPr id="2" name="Google Shape;101;p25">
            <a:extLst>
              <a:ext uri="{FF2B5EF4-FFF2-40B4-BE49-F238E27FC236}">
                <a16:creationId xmlns:a16="http://schemas.microsoft.com/office/drawing/2014/main" id="{894F2C93-8AAB-7BE2-0A1A-63EE17FF1D89}"/>
              </a:ext>
            </a:extLst>
          </p:cNvPr>
          <p:cNvPicPr preferRelativeResize="0"/>
          <p:nvPr/>
        </p:nvPicPr>
        <p:blipFill rotWithShape="1">
          <a:blip r:embed="rId5"/>
          <a:srcRect t="2742" b="24561"/>
          <a:stretch/>
        </p:blipFill>
        <p:spPr>
          <a:xfrm>
            <a:off x="4665150" y="6959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716858" y="1962862"/>
            <a:ext cx="3115441" cy="863776"/>
          </a:xfrm>
          <a:prstGeom prst="rect">
            <a:avLst/>
          </a:prstGeom>
        </p:spPr>
        <p:txBody>
          <a:bodyPr spcFirstLastPara="1" wrap="square" lIns="91425" tIns="91425" rIns="91425" bIns="91425" anchor="t" anchorCtr="0">
            <a:normAutofit fontScale="92500" lnSpcReduction="10000"/>
          </a:bodyPr>
          <a:lstStyle/>
          <a:p>
            <a:pPr marL="457200" lvl="0" indent="-323850" algn="l" rtl="0">
              <a:spcBef>
                <a:spcPts val="0"/>
              </a:spcBef>
              <a:spcAft>
                <a:spcPts val="0"/>
              </a:spcAft>
              <a:buClr>
                <a:schemeClr val="dk1"/>
              </a:buClr>
              <a:buSzPts val="1500"/>
              <a:buChar char="●"/>
            </a:pPr>
            <a:r>
              <a:rPr lang="en-US" sz="1100" dirty="0" err="1">
                <a:solidFill>
                  <a:schemeClr val="dk1"/>
                </a:solidFill>
              </a:rPr>
              <a:t>Dapat</a:t>
            </a:r>
            <a:r>
              <a:rPr lang="en-US" sz="1100" dirty="0">
                <a:solidFill>
                  <a:schemeClr val="dk1"/>
                </a:solidFill>
              </a:rPr>
              <a:t> </a:t>
            </a:r>
            <a:r>
              <a:rPr lang="en-US" sz="1100" dirty="0" err="1">
                <a:solidFill>
                  <a:schemeClr val="dk1"/>
                </a:solidFill>
              </a:rPr>
              <a:t>terlihat</a:t>
            </a:r>
            <a:r>
              <a:rPr lang="en-US" sz="1100" dirty="0">
                <a:solidFill>
                  <a:schemeClr val="dk1"/>
                </a:solidFill>
              </a:rPr>
              <a:t> </a:t>
            </a:r>
            <a:r>
              <a:rPr lang="en-US" sz="1100" dirty="0" err="1">
                <a:solidFill>
                  <a:schemeClr val="dk1"/>
                </a:solidFill>
              </a:rPr>
              <a:t>disini</a:t>
            </a:r>
            <a:r>
              <a:rPr lang="en-US" sz="1100" dirty="0">
                <a:solidFill>
                  <a:schemeClr val="dk1"/>
                </a:solidFill>
              </a:rPr>
              <a:t> </a:t>
            </a:r>
            <a:r>
              <a:rPr lang="en-US" sz="1100" dirty="0" err="1">
                <a:solidFill>
                  <a:schemeClr val="dk1"/>
                </a:solidFill>
              </a:rPr>
              <a:t>kolom</a:t>
            </a:r>
            <a:r>
              <a:rPr lang="en-US" sz="1100" dirty="0">
                <a:solidFill>
                  <a:schemeClr val="dk1"/>
                </a:solidFill>
              </a:rPr>
              <a:t> Recency, </a:t>
            </a:r>
            <a:r>
              <a:rPr lang="en-US" sz="1100" dirty="0" err="1">
                <a:solidFill>
                  <a:schemeClr val="dk1"/>
                </a:solidFill>
              </a:rPr>
              <a:t>Total_spending</a:t>
            </a:r>
            <a:r>
              <a:rPr lang="en-US" sz="1100" dirty="0">
                <a:solidFill>
                  <a:schemeClr val="dk1"/>
                </a:solidFill>
              </a:rPr>
              <a:t>, </a:t>
            </a:r>
            <a:r>
              <a:rPr lang="en-US" sz="1100" dirty="0" err="1">
                <a:solidFill>
                  <a:schemeClr val="dk1"/>
                </a:solidFill>
              </a:rPr>
              <a:t>Total_campaign</a:t>
            </a:r>
            <a:r>
              <a:rPr lang="en-US" sz="1100" dirty="0">
                <a:solidFill>
                  <a:schemeClr val="dk1"/>
                </a:solidFill>
              </a:rPr>
              <a:t>, Income, </a:t>
            </a:r>
            <a:r>
              <a:rPr lang="en-US" sz="1100" dirty="0" err="1">
                <a:solidFill>
                  <a:schemeClr val="dk1"/>
                </a:solidFill>
              </a:rPr>
              <a:t>Total_transaction</a:t>
            </a:r>
            <a:r>
              <a:rPr lang="en-US" sz="1100" dirty="0">
                <a:solidFill>
                  <a:schemeClr val="dk1"/>
                </a:solidFill>
              </a:rPr>
              <a:t>, </a:t>
            </a:r>
            <a:r>
              <a:rPr lang="en-US" sz="1100" dirty="0" err="1">
                <a:solidFill>
                  <a:schemeClr val="dk1"/>
                </a:solidFill>
              </a:rPr>
              <a:t>Year_birth</a:t>
            </a:r>
            <a:r>
              <a:rPr lang="en-US" sz="1100" dirty="0">
                <a:solidFill>
                  <a:schemeClr val="dk1"/>
                </a:solidFill>
              </a:rPr>
              <a:t>, </a:t>
            </a:r>
            <a:r>
              <a:rPr lang="en-US" sz="1100" dirty="0" err="1">
                <a:solidFill>
                  <a:schemeClr val="dk1"/>
                </a:solidFill>
              </a:rPr>
              <a:t>NumWebVisitsMonth</a:t>
            </a:r>
            <a:r>
              <a:rPr lang="en-US" sz="1100" dirty="0">
                <a:solidFill>
                  <a:schemeClr val="dk1"/>
                </a:solidFill>
              </a:rPr>
              <a:t> </a:t>
            </a:r>
            <a:r>
              <a:rPr lang="en-US" sz="1100">
                <a:solidFill>
                  <a:schemeClr val="dk1"/>
                </a:solidFill>
              </a:rPr>
              <a:t>dan Age</a:t>
            </a:r>
            <a:endParaRPr sz="11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3" name="Picture 2">
            <a:extLst>
              <a:ext uri="{FF2B5EF4-FFF2-40B4-BE49-F238E27FC236}">
                <a16:creationId xmlns:a16="http://schemas.microsoft.com/office/drawing/2014/main" id="{D41C312C-3FB8-CFEF-8619-FC01CD3A5A1D}"/>
              </a:ext>
            </a:extLst>
          </p:cNvPr>
          <p:cNvPicPr>
            <a:picLocks noChangeAspect="1"/>
          </p:cNvPicPr>
          <p:nvPr/>
        </p:nvPicPr>
        <p:blipFill>
          <a:blip r:embed="rId3"/>
          <a:stretch>
            <a:fillRect/>
          </a:stretch>
        </p:blipFill>
        <p:spPr>
          <a:xfrm>
            <a:off x="405276" y="1194167"/>
            <a:ext cx="5061817" cy="2755166"/>
          </a:xfrm>
          <a:prstGeom prst="rect">
            <a:avLst/>
          </a:prstGeom>
        </p:spPr>
      </p:pic>
    </p:spTree>
    <p:extLst>
      <p:ext uri="{BB962C8B-B14F-4D97-AF65-F5344CB8AC3E}">
        <p14:creationId xmlns:p14="http://schemas.microsoft.com/office/powerpoint/2010/main" val="729321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716858" y="1962862"/>
            <a:ext cx="3115441" cy="863776"/>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100" dirty="0" err="1">
                <a:solidFill>
                  <a:schemeClr val="dk1"/>
                </a:solidFill>
              </a:rPr>
              <a:t>Setelah</a:t>
            </a:r>
            <a:r>
              <a:rPr lang="en-US" sz="1100" dirty="0">
                <a:solidFill>
                  <a:schemeClr val="dk1"/>
                </a:solidFill>
              </a:rPr>
              <a:t> </a:t>
            </a:r>
            <a:r>
              <a:rPr lang="en-US" sz="1100" dirty="0" err="1">
                <a:solidFill>
                  <a:schemeClr val="dk1"/>
                </a:solidFill>
              </a:rPr>
              <a:t>dilakukan</a:t>
            </a:r>
            <a:r>
              <a:rPr lang="en-US" sz="1100" dirty="0">
                <a:solidFill>
                  <a:schemeClr val="dk1"/>
                </a:solidFill>
              </a:rPr>
              <a:t> feature encoding, </a:t>
            </a:r>
            <a:r>
              <a:rPr lang="en-US" sz="1100" dirty="0" err="1">
                <a:solidFill>
                  <a:schemeClr val="dk1"/>
                </a:solidFill>
              </a:rPr>
              <a:t>saya</a:t>
            </a:r>
            <a:r>
              <a:rPr lang="en-US" sz="1100" dirty="0">
                <a:solidFill>
                  <a:schemeClr val="dk1"/>
                </a:solidFill>
              </a:rPr>
              <a:t> </a:t>
            </a:r>
            <a:r>
              <a:rPr lang="en-US" sz="1100" dirty="0" err="1">
                <a:solidFill>
                  <a:schemeClr val="dk1"/>
                </a:solidFill>
              </a:rPr>
              <a:t>memilih</a:t>
            </a:r>
            <a:r>
              <a:rPr lang="en-US" sz="1100" dirty="0">
                <a:solidFill>
                  <a:schemeClr val="dk1"/>
                </a:solidFill>
              </a:rPr>
              <a:t> 5 </a:t>
            </a:r>
            <a:r>
              <a:rPr lang="en-US" sz="1100" dirty="0" err="1">
                <a:solidFill>
                  <a:schemeClr val="dk1"/>
                </a:solidFill>
              </a:rPr>
              <a:t>fitur</a:t>
            </a:r>
            <a:r>
              <a:rPr lang="en-US" sz="1100" dirty="0">
                <a:solidFill>
                  <a:schemeClr val="dk1"/>
                </a:solidFill>
              </a:rPr>
              <a:t> </a:t>
            </a:r>
            <a:r>
              <a:rPr lang="en-US" sz="1100" dirty="0" err="1">
                <a:solidFill>
                  <a:schemeClr val="dk1"/>
                </a:solidFill>
              </a:rPr>
              <a:t>untuk</a:t>
            </a:r>
            <a:r>
              <a:rPr lang="en-US" sz="1100" dirty="0">
                <a:solidFill>
                  <a:schemeClr val="dk1"/>
                </a:solidFill>
              </a:rPr>
              <a:t> </a:t>
            </a:r>
            <a:r>
              <a:rPr lang="en-US" sz="1100" dirty="0" err="1">
                <a:solidFill>
                  <a:schemeClr val="dk1"/>
                </a:solidFill>
              </a:rPr>
              <a:t>dilakukan</a:t>
            </a:r>
            <a:r>
              <a:rPr lang="en-US" sz="1100" dirty="0">
                <a:solidFill>
                  <a:schemeClr val="dk1"/>
                </a:solidFill>
              </a:rPr>
              <a:t> modelling </a:t>
            </a:r>
            <a:r>
              <a:rPr lang="en-US" sz="1100" dirty="0" err="1">
                <a:solidFill>
                  <a:schemeClr val="dk1"/>
                </a:solidFill>
              </a:rPr>
              <a:t>selanjutnya</a:t>
            </a:r>
            <a:endParaRPr sz="11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4" name="Picture 3">
            <a:extLst>
              <a:ext uri="{FF2B5EF4-FFF2-40B4-BE49-F238E27FC236}">
                <a16:creationId xmlns:a16="http://schemas.microsoft.com/office/drawing/2014/main" id="{D13276A9-226B-F0CF-DDD2-655EE9022130}"/>
              </a:ext>
            </a:extLst>
          </p:cNvPr>
          <p:cNvPicPr>
            <a:picLocks noChangeAspect="1"/>
          </p:cNvPicPr>
          <p:nvPr/>
        </p:nvPicPr>
        <p:blipFill>
          <a:blip r:embed="rId3"/>
          <a:stretch>
            <a:fillRect/>
          </a:stretch>
        </p:blipFill>
        <p:spPr>
          <a:xfrm>
            <a:off x="414338" y="614911"/>
            <a:ext cx="4395556" cy="1891526"/>
          </a:xfrm>
          <a:prstGeom prst="rect">
            <a:avLst/>
          </a:prstGeom>
        </p:spPr>
      </p:pic>
      <p:pic>
        <p:nvPicPr>
          <p:cNvPr id="6" name="Picture 5">
            <a:extLst>
              <a:ext uri="{FF2B5EF4-FFF2-40B4-BE49-F238E27FC236}">
                <a16:creationId xmlns:a16="http://schemas.microsoft.com/office/drawing/2014/main" id="{605B563E-8BBA-9754-4F0C-C758D7CA45A5}"/>
              </a:ext>
            </a:extLst>
          </p:cNvPr>
          <p:cNvPicPr>
            <a:picLocks noChangeAspect="1"/>
          </p:cNvPicPr>
          <p:nvPr/>
        </p:nvPicPr>
        <p:blipFill>
          <a:blip r:embed="rId4"/>
          <a:stretch>
            <a:fillRect/>
          </a:stretch>
        </p:blipFill>
        <p:spPr>
          <a:xfrm>
            <a:off x="739930" y="2571750"/>
            <a:ext cx="3832070" cy="2486025"/>
          </a:xfrm>
          <a:prstGeom prst="rect">
            <a:avLst/>
          </a:prstGeom>
        </p:spPr>
      </p:pic>
    </p:spTree>
    <p:extLst>
      <p:ext uri="{BB962C8B-B14F-4D97-AF65-F5344CB8AC3E}">
        <p14:creationId xmlns:p14="http://schemas.microsoft.com/office/powerpoint/2010/main" val="3789132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716858" y="1962862"/>
            <a:ext cx="3115441" cy="863776"/>
          </a:xfrm>
          <a:prstGeom prst="rect">
            <a:avLst/>
          </a:prstGeom>
        </p:spPr>
        <p:txBody>
          <a:bodyPr spcFirstLastPara="1" wrap="square" lIns="91425" tIns="91425" rIns="91425" bIns="91425" anchor="t" anchorCtr="0">
            <a:normAutofit fontScale="92500" lnSpcReduction="10000"/>
          </a:bodyPr>
          <a:lstStyle/>
          <a:p>
            <a:pPr marL="457200" lvl="0" indent="-323850" algn="l" rtl="0">
              <a:spcBef>
                <a:spcPts val="0"/>
              </a:spcBef>
              <a:spcAft>
                <a:spcPts val="0"/>
              </a:spcAft>
              <a:buClr>
                <a:schemeClr val="dk1"/>
              </a:buClr>
              <a:buSzPts val="1500"/>
              <a:buChar char="●"/>
            </a:pPr>
            <a:r>
              <a:rPr lang="en-US" sz="1100" dirty="0" err="1">
                <a:solidFill>
                  <a:schemeClr val="dk1"/>
                </a:solidFill>
              </a:rPr>
              <a:t>Setelah</a:t>
            </a:r>
            <a:r>
              <a:rPr lang="en-US" sz="1100" dirty="0">
                <a:solidFill>
                  <a:schemeClr val="dk1"/>
                </a:solidFill>
              </a:rPr>
              <a:t> </a:t>
            </a:r>
            <a:r>
              <a:rPr lang="en-US" sz="1100" dirty="0" err="1">
                <a:solidFill>
                  <a:schemeClr val="dk1"/>
                </a:solidFill>
              </a:rPr>
              <a:t>dilakukan</a:t>
            </a:r>
            <a:r>
              <a:rPr lang="en-US" sz="1100" dirty="0">
                <a:solidFill>
                  <a:schemeClr val="dk1"/>
                </a:solidFill>
              </a:rPr>
              <a:t> </a:t>
            </a:r>
            <a:r>
              <a:rPr lang="en-US" sz="1100" dirty="0" err="1">
                <a:solidFill>
                  <a:schemeClr val="dk1"/>
                </a:solidFill>
              </a:rPr>
              <a:t>metode</a:t>
            </a:r>
            <a:r>
              <a:rPr lang="en-US" sz="1100" dirty="0">
                <a:solidFill>
                  <a:schemeClr val="dk1"/>
                </a:solidFill>
              </a:rPr>
              <a:t> elbow </a:t>
            </a:r>
            <a:r>
              <a:rPr lang="en-US" sz="1100" dirty="0" err="1">
                <a:solidFill>
                  <a:schemeClr val="dk1"/>
                </a:solidFill>
              </a:rPr>
              <a:t>untuk</a:t>
            </a:r>
            <a:r>
              <a:rPr lang="en-US" sz="1100" dirty="0">
                <a:solidFill>
                  <a:schemeClr val="dk1"/>
                </a:solidFill>
              </a:rPr>
              <a:t> </a:t>
            </a:r>
            <a:r>
              <a:rPr lang="en-US" sz="1100" dirty="0" err="1">
                <a:solidFill>
                  <a:schemeClr val="dk1"/>
                </a:solidFill>
              </a:rPr>
              <a:t>menemukan</a:t>
            </a:r>
            <a:r>
              <a:rPr lang="en-US" sz="1100" dirty="0">
                <a:solidFill>
                  <a:schemeClr val="dk1"/>
                </a:solidFill>
              </a:rPr>
              <a:t> </a:t>
            </a:r>
            <a:r>
              <a:rPr lang="en-US" sz="1100" dirty="0" err="1">
                <a:solidFill>
                  <a:schemeClr val="dk1"/>
                </a:solidFill>
              </a:rPr>
              <a:t>angka</a:t>
            </a:r>
            <a:r>
              <a:rPr lang="en-US" sz="1100" dirty="0">
                <a:solidFill>
                  <a:schemeClr val="dk1"/>
                </a:solidFill>
              </a:rPr>
              <a:t> optimal </a:t>
            </a:r>
            <a:r>
              <a:rPr lang="en-US" sz="1100" dirty="0" err="1">
                <a:solidFill>
                  <a:schemeClr val="dk1"/>
                </a:solidFill>
              </a:rPr>
              <a:t>kluster</a:t>
            </a:r>
            <a:r>
              <a:rPr lang="en-US" sz="1100" dirty="0">
                <a:solidFill>
                  <a:schemeClr val="dk1"/>
                </a:solidFill>
              </a:rPr>
              <a:t>, </a:t>
            </a:r>
            <a:r>
              <a:rPr lang="en-US" sz="1100" dirty="0" err="1">
                <a:solidFill>
                  <a:schemeClr val="dk1"/>
                </a:solidFill>
              </a:rPr>
              <a:t>disini</a:t>
            </a:r>
            <a:r>
              <a:rPr lang="en-US" sz="1100" dirty="0">
                <a:solidFill>
                  <a:schemeClr val="dk1"/>
                </a:solidFill>
              </a:rPr>
              <a:t> </a:t>
            </a:r>
            <a:r>
              <a:rPr lang="en-US" sz="1100" dirty="0" err="1">
                <a:solidFill>
                  <a:schemeClr val="dk1"/>
                </a:solidFill>
              </a:rPr>
              <a:t>ditemukan</a:t>
            </a:r>
            <a:r>
              <a:rPr lang="en-US" sz="1100" dirty="0">
                <a:solidFill>
                  <a:schemeClr val="dk1"/>
                </a:solidFill>
              </a:rPr>
              <a:t> </a:t>
            </a:r>
            <a:r>
              <a:rPr lang="en-US" sz="1100" dirty="0" err="1">
                <a:solidFill>
                  <a:schemeClr val="dk1"/>
                </a:solidFill>
              </a:rPr>
              <a:t>angka</a:t>
            </a:r>
            <a:r>
              <a:rPr lang="en-US" sz="1100" dirty="0">
                <a:solidFill>
                  <a:schemeClr val="dk1"/>
                </a:solidFill>
              </a:rPr>
              <a:t> 4. Karena </a:t>
            </a:r>
            <a:r>
              <a:rPr lang="en-US" sz="1100" dirty="0" err="1">
                <a:solidFill>
                  <a:schemeClr val="dk1"/>
                </a:solidFill>
              </a:rPr>
              <a:t>setelah</a:t>
            </a:r>
            <a:r>
              <a:rPr lang="en-US" sz="1100" dirty="0">
                <a:solidFill>
                  <a:schemeClr val="dk1"/>
                </a:solidFill>
              </a:rPr>
              <a:t> </a:t>
            </a:r>
            <a:r>
              <a:rPr lang="en-US" sz="1100" dirty="0" err="1">
                <a:solidFill>
                  <a:schemeClr val="dk1"/>
                </a:solidFill>
              </a:rPr>
              <a:t>kluster</a:t>
            </a:r>
            <a:r>
              <a:rPr lang="en-US" sz="1100" dirty="0">
                <a:solidFill>
                  <a:schemeClr val="dk1"/>
                </a:solidFill>
              </a:rPr>
              <a:t> 4 value </a:t>
            </a:r>
            <a:r>
              <a:rPr lang="en-US" sz="1100" dirty="0" err="1">
                <a:solidFill>
                  <a:schemeClr val="dk1"/>
                </a:solidFill>
              </a:rPr>
              <a:t>interianya</a:t>
            </a:r>
            <a:r>
              <a:rPr lang="en-US" sz="1100" dirty="0">
                <a:solidFill>
                  <a:schemeClr val="dk1"/>
                </a:solidFill>
              </a:rPr>
              <a:t> </a:t>
            </a:r>
            <a:r>
              <a:rPr lang="en-US" sz="1100" dirty="0" err="1">
                <a:solidFill>
                  <a:schemeClr val="dk1"/>
                </a:solidFill>
              </a:rPr>
              <a:t>sudah</a:t>
            </a:r>
            <a:r>
              <a:rPr lang="en-US" sz="1100" dirty="0">
                <a:solidFill>
                  <a:schemeClr val="dk1"/>
                </a:solidFill>
              </a:rPr>
              <a:t> </a:t>
            </a:r>
            <a:r>
              <a:rPr lang="en-US" sz="1100" dirty="0" err="1">
                <a:solidFill>
                  <a:schemeClr val="dk1"/>
                </a:solidFill>
              </a:rPr>
              <a:t>melandai</a:t>
            </a:r>
            <a:endParaRPr sz="11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1026" name="Picture 2">
            <a:extLst>
              <a:ext uri="{FF2B5EF4-FFF2-40B4-BE49-F238E27FC236}">
                <a16:creationId xmlns:a16="http://schemas.microsoft.com/office/drawing/2014/main" id="{F47352F2-F1A2-13B6-04F6-7125B2CA0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06" y="1111280"/>
            <a:ext cx="4981622" cy="3110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92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716858" y="1962862"/>
            <a:ext cx="3115441" cy="863776"/>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100" dirty="0" err="1">
                <a:solidFill>
                  <a:schemeClr val="dk1"/>
                </a:solidFill>
              </a:rPr>
              <a:t>Disamping</a:t>
            </a:r>
            <a:r>
              <a:rPr lang="en-US" sz="1100" dirty="0">
                <a:solidFill>
                  <a:schemeClr val="dk1"/>
                </a:solidFill>
              </a:rPr>
              <a:t> </a:t>
            </a:r>
            <a:r>
              <a:rPr lang="en-US" sz="1100" dirty="0" err="1">
                <a:solidFill>
                  <a:schemeClr val="dk1"/>
                </a:solidFill>
              </a:rPr>
              <a:t>adalah</a:t>
            </a:r>
            <a:r>
              <a:rPr lang="en-US" sz="1100" dirty="0">
                <a:solidFill>
                  <a:schemeClr val="dk1"/>
                </a:solidFill>
              </a:rPr>
              <a:t> </a:t>
            </a:r>
            <a:r>
              <a:rPr lang="en-US" sz="1100" dirty="0" err="1">
                <a:solidFill>
                  <a:schemeClr val="dk1"/>
                </a:solidFill>
              </a:rPr>
              <a:t>hasil</a:t>
            </a:r>
            <a:r>
              <a:rPr lang="en-US" sz="1100" dirty="0">
                <a:solidFill>
                  <a:schemeClr val="dk1"/>
                </a:solidFill>
              </a:rPr>
              <a:t> 3D clustering</a:t>
            </a:r>
            <a:endParaRPr sz="11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2050" name="Picture 2">
            <a:extLst>
              <a:ext uri="{FF2B5EF4-FFF2-40B4-BE49-F238E27FC236}">
                <a16:creationId xmlns:a16="http://schemas.microsoft.com/office/drawing/2014/main" id="{E886147B-866D-8CF9-ACCA-9B1C567B7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840675"/>
            <a:ext cx="38290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95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716858" y="560375"/>
            <a:ext cx="3115441" cy="4118157"/>
          </a:xfrm>
          <a:prstGeom prst="rect">
            <a:avLst/>
          </a:prstGeom>
        </p:spPr>
        <p:txBody>
          <a:bodyPr spcFirstLastPara="1" wrap="square" lIns="91425" tIns="91425" rIns="91425" bIns="91425" anchor="t" anchorCtr="0">
            <a:noAutofit/>
          </a:bodyPr>
          <a:lstStyle/>
          <a:p>
            <a:pPr marL="114300" indent="0">
              <a:buNone/>
            </a:pPr>
            <a:br>
              <a:rPr lang="en-US" sz="900" b="0" dirty="0">
                <a:solidFill>
                  <a:schemeClr val="tx1"/>
                </a:solidFill>
                <a:effectLst/>
                <a:latin typeface="Courier New" panose="02070309020205020404" pitchFamily="49" charset="0"/>
              </a:rPr>
            </a:br>
            <a:r>
              <a:rPr lang="en-US" sz="900" b="0" dirty="0">
                <a:solidFill>
                  <a:schemeClr val="tx1"/>
                </a:solidFill>
                <a:effectLst/>
                <a:latin typeface="Courier New" panose="02070309020205020404" pitchFamily="49" charset="0"/>
              </a:rPr>
              <a:t>Cluster 2 appears to have the highest number of high-valued customers, with 811 individuals falling into this category. These customers exhibit higher income and total spending compared to the other clusters.</a:t>
            </a:r>
          </a:p>
          <a:p>
            <a:pPr marL="114300" indent="0">
              <a:buNone/>
            </a:pPr>
            <a:br>
              <a:rPr lang="en-US" sz="900" b="0" dirty="0">
                <a:solidFill>
                  <a:schemeClr val="tx1"/>
                </a:solidFill>
                <a:effectLst/>
                <a:latin typeface="Courier New" panose="02070309020205020404" pitchFamily="49" charset="0"/>
              </a:rPr>
            </a:br>
            <a:r>
              <a:rPr lang="en-US" sz="900" b="0" dirty="0">
                <a:solidFill>
                  <a:schemeClr val="tx1"/>
                </a:solidFill>
                <a:effectLst/>
                <a:latin typeface="Courier New" panose="02070309020205020404" pitchFamily="49" charset="0"/>
              </a:rPr>
              <a:t>Following closely, Cluster 3 contains 540 high-valued customers. These customers also demonstrate a significant income and spending pattern, contributing to their high-value status.</a:t>
            </a:r>
          </a:p>
          <a:p>
            <a:pPr marL="114300" indent="0">
              <a:buNone/>
            </a:pPr>
            <a:br>
              <a:rPr lang="en-US" sz="900" b="0" dirty="0">
                <a:solidFill>
                  <a:schemeClr val="tx1"/>
                </a:solidFill>
                <a:effectLst/>
                <a:latin typeface="Courier New" panose="02070309020205020404" pitchFamily="49" charset="0"/>
              </a:rPr>
            </a:br>
            <a:r>
              <a:rPr lang="en-US" sz="900" b="0" dirty="0">
                <a:solidFill>
                  <a:schemeClr val="tx1"/>
                </a:solidFill>
                <a:effectLst/>
                <a:latin typeface="Courier New" panose="02070309020205020404" pitchFamily="49" charset="0"/>
              </a:rPr>
              <a:t>In Cluster 0, there are 465 high-valued customers. These individuals showcase characteristics similar to the aforementioned clusters, indicating a strong potential for engagement with the business.</a:t>
            </a:r>
          </a:p>
          <a:p>
            <a:pPr marL="114300" indent="0">
              <a:buNone/>
            </a:pPr>
            <a:br>
              <a:rPr lang="en-US" sz="900" b="0" dirty="0">
                <a:solidFill>
                  <a:schemeClr val="tx1"/>
                </a:solidFill>
                <a:effectLst/>
                <a:latin typeface="Courier New" panose="02070309020205020404" pitchFamily="49" charset="0"/>
              </a:rPr>
            </a:br>
            <a:r>
              <a:rPr lang="en-US" sz="900" b="0" dirty="0">
                <a:solidFill>
                  <a:schemeClr val="tx1"/>
                </a:solidFill>
                <a:effectLst/>
                <a:latin typeface="Courier New" panose="02070309020205020404" pitchFamily="49" charset="0"/>
              </a:rPr>
              <a:t>Finally, Cluster 1 includes 424 high-valued customers. Although slightly smaller in size compared to the other clusters, this group still holds promise in terms of their potential value to the business.</a:t>
            </a:r>
          </a:p>
          <a:p>
            <a:pPr marL="133350" lvl="0" indent="0" algn="l" rtl="0">
              <a:spcBef>
                <a:spcPts val="0"/>
              </a:spcBef>
              <a:spcAft>
                <a:spcPts val="0"/>
              </a:spcAft>
              <a:buClr>
                <a:schemeClr val="dk1"/>
              </a:buClr>
              <a:buSzPts val="1500"/>
              <a:buNone/>
            </a:pPr>
            <a:endParaRPr sz="900" dirty="0">
              <a:solidFill>
                <a:schemeClr val="tx1"/>
              </a:solidFill>
            </a:endParaRPr>
          </a:p>
        </p:txBody>
      </p:sp>
      <p:pic>
        <p:nvPicPr>
          <p:cNvPr id="3074" name="Picture 2">
            <a:extLst>
              <a:ext uri="{FF2B5EF4-FFF2-40B4-BE49-F238E27FC236}">
                <a16:creationId xmlns:a16="http://schemas.microsoft.com/office/drawing/2014/main" id="{6541AD93-2DA3-55E6-8CFF-941F7099C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45" y="1191179"/>
            <a:ext cx="4946092" cy="295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119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52762" y="560375"/>
            <a:ext cx="8579538" cy="4118157"/>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Clr>
                <a:schemeClr val="dk1"/>
              </a:buClr>
              <a:buSzPts val="1500"/>
              <a:buNone/>
            </a:pPr>
            <a:r>
              <a:rPr lang="en-US" sz="800" dirty="0">
                <a:solidFill>
                  <a:schemeClr val="tx1"/>
                </a:solidFill>
              </a:rPr>
              <a:t>Cluster 2: High-Valued Customers (811 </a:t>
            </a:r>
            <a:r>
              <a:rPr lang="en-US" sz="800" dirty="0" err="1">
                <a:solidFill>
                  <a:schemeClr val="tx1"/>
                </a:solidFill>
              </a:rPr>
              <a:t>individu</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 </a:t>
            </a:r>
            <a:r>
              <a:rPr lang="en-US" sz="800" dirty="0" err="1">
                <a:solidFill>
                  <a:schemeClr val="tx1"/>
                </a:solidFill>
              </a:rPr>
              <a:t>memiliki</a:t>
            </a:r>
            <a:r>
              <a:rPr lang="en-US" sz="800" dirty="0">
                <a:solidFill>
                  <a:schemeClr val="tx1"/>
                </a:solidFill>
              </a:rPr>
              <a:t> </a:t>
            </a:r>
            <a:r>
              <a:rPr lang="en-US" sz="800" dirty="0" err="1">
                <a:solidFill>
                  <a:schemeClr val="tx1"/>
                </a:solidFill>
              </a:rPr>
              <a:t>jumlah</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dengan</a:t>
            </a:r>
            <a:r>
              <a:rPr lang="en-US" sz="800" dirty="0">
                <a:solidFill>
                  <a:schemeClr val="tx1"/>
                </a:solidFill>
              </a:rPr>
              <a:t> </a:t>
            </a:r>
            <a:r>
              <a:rPr lang="en-US" sz="800" dirty="0" err="1">
                <a:solidFill>
                  <a:schemeClr val="tx1"/>
                </a:solidFill>
              </a:rPr>
              <a:t>nilai</a:t>
            </a:r>
            <a:r>
              <a:rPr lang="en-US" sz="800" dirty="0">
                <a:solidFill>
                  <a:schemeClr val="tx1"/>
                </a:solidFill>
              </a:rPr>
              <a:t> </a:t>
            </a:r>
            <a:r>
              <a:rPr lang="en-US" sz="800" dirty="0" err="1">
                <a:solidFill>
                  <a:schemeClr val="tx1"/>
                </a:solidFill>
              </a:rPr>
              <a:t>tinggi</a:t>
            </a:r>
            <a:r>
              <a:rPr lang="en-US" sz="800" dirty="0">
                <a:solidFill>
                  <a:schemeClr val="tx1"/>
                </a:solidFill>
              </a:rPr>
              <a:t> yang paling </a:t>
            </a:r>
            <a:r>
              <a:rPr lang="en-US" sz="800" dirty="0" err="1">
                <a:solidFill>
                  <a:schemeClr val="tx1"/>
                </a:solidFill>
              </a:rPr>
              <a:t>banyak</a:t>
            </a:r>
            <a:r>
              <a:rPr lang="en-US" sz="800" dirty="0">
                <a:solidFill>
                  <a:schemeClr val="tx1"/>
                </a:solidFill>
              </a:rPr>
              <a:t>. Karena </a:t>
            </a: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 </a:t>
            </a:r>
            <a:r>
              <a:rPr lang="en-US" sz="800" dirty="0" err="1">
                <a:solidFill>
                  <a:schemeClr val="tx1"/>
                </a:solidFill>
              </a:rPr>
              <a:t>memiliki</a:t>
            </a:r>
            <a:r>
              <a:rPr lang="en-US" sz="800" dirty="0">
                <a:solidFill>
                  <a:schemeClr val="tx1"/>
                </a:solidFill>
              </a:rPr>
              <a:t> </a:t>
            </a:r>
            <a:r>
              <a:rPr lang="en-US" sz="800" dirty="0" err="1">
                <a:solidFill>
                  <a:schemeClr val="tx1"/>
                </a:solidFill>
              </a:rPr>
              <a:t>pendapatan</a:t>
            </a:r>
            <a:r>
              <a:rPr lang="en-US" sz="800" dirty="0">
                <a:solidFill>
                  <a:schemeClr val="tx1"/>
                </a:solidFill>
              </a:rPr>
              <a:t> dan total </a:t>
            </a:r>
            <a:r>
              <a:rPr lang="en-US" sz="800" dirty="0" err="1">
                <a:solidFill>
                  <a:schemeClr val="tx1"/>
                </a:solidFill>
              </a:rPr>
              <a:t>pengeluaran</a:t>
            </a:r>
            <a:r>
              <a:rPr lang="en-US" sz="800" dirty="0">
                <a:solidFill>
                  <a:schemeClr val="tx1"/>
                </a:solidFill>
              </a:rPr>
              <a:t> yang </a:t>
            </a:r>
            <a:r>
              <a:rPr lang="en-US" sz="800" dirty="0" err="1">
                <a:solidFill>
                  <a:schemeClr val="tx1"/>
                </a:solidFill>
              </a:rPr>
              <a:t>tinggi</a:t>
            </a:r>
            <a:r>
              <a:rPr lang="en-US" sz="800" dirty="0">
                <a:solidFill>
                  <a:schemeClr val="tx1"/>
                </a:solidFill>
              </a:rPr>
              <a:t>, </a:t>
            </a:r>
            <a:r>
              <a:rPr lang="en-US" sz="800" dirty="0" err="1">
                <a:solidFill>
                  <a:schemeClr val="tx1"/>
                </a:solidFill>
              </a:rPr>
              <a:t>ada</a:t>
            </a:r>
            <a:r>
              <a:rPr lang="en-US" sz="800" dirty="0">
                <a:solidFill>
                  <a:schemeClr val="tx1"/>
                </a:solidFill>
              </a:rPr>
              <a:t> </a:t>
            </a:r>
            <a:r>
              <a:rPr lang="en-US" sz="800" dirty="0" err="1">
                <a:solidFill>
                  <a:schemeClr val="tx1"/>
                </a:solidFill>
              </a:rPr>
              <a:t>beberapa</a:t>
            </a:r>
            <a:r>
              <a:rPr lang="en-US" sz="800" dirty="0">
                <a:solidFill>
                  <a:schemeClr val="tx1"/>
                </a:solidFill>
              </a:rPr>
              <a:t> </a:t>
            </a:r>
            <a:r>
              <a:rPr lang="en-US" sz="800" dirty="0" err="1">
                <a:solidFill>
                  <a:schemeClr val="tx1"/>
                </a:solidFill>
              </a:rPr>
              <a:t>langkah</a:t>
            </a:r>
            <a:r>
              <a:rPr lang="en-US" sz="800" dirty="0">
                <a:solidFill>
                  <a:schemeClr val="tx1"/>
                </a:solidFill>
              </a:rPr>
              <a:t> yang </a:t>
            </a:r>
            <a:r>
              <a:rPr lang="en-US" sz="800" dirty="0" err="1">
                <a:solidFill>
                  <a:schemeClr val="tx1"/>
                </a:solidFill>
              </a:rPr>
              <a:t>bisa</a:t>
            </a:r>
            <a:r>
              <a:rPr lang="en-US" sz="800" dirty="0">
                <a:solidFill>
                  <a:schemeClr val="tx1"/>
                </a:solidFill>
              </a:rPr>
              <a:t> </a:t>
            </a:r>
            <a:r>
              <a:rPr lang="en-US" sz="800" dirty="0" err="1">
                <a:solidFill>
                  <a:schemeClr val="tx1"/>
                </a:solidFill>
              </a:rPr>
              <a:t>diambil</a:t>
            </a:r>
            <a:r>
              <a:rPr lang="en-US" sz="800" dirty="0">
                <a:solidFill>
                  <a:schemeClr val="tx1"/>
                </a:solidFill>
              </a:rPr>
              <a:t>:</a:t>
            </a:r>
          </a:p>
          <a:p>
            <a:pPr marL="133350" lvl="0" indent="0" algn="l" rtl="0">
              <a:spcBef>
                <a:spcPts val="0"/>
              </a:spcBef>
              <a:spcAft>
                <a:spcPts val="0"/>
              </a:spcAft>
              <a:buClr>
                <a:schemeClr val="dk1"/>
              </a:buClr>
              <a:buSzPts val="1500"/>
              <a:buNone/>
            </a:pPr>
            <a:endParaRPr lang="en-US" sz="800" dirty="0">
              <a:solidFill>
                <a:schemeClr val="tx1"/>
              </a:solidFill>
            </a:endParaRPr>
          </a:p>
          <a:p>
            <a:pPr marL="133350" lvl="0" indent="0" algn="l" rtl="0">
              <a:spcBef>
                <a:spcPts val="0"/>
              </a:spcBef>
              <a:spcAft>
                <a:spcPts val="0"/>
              </a:spcAft>
              <a:buClr>
                <a:schemeClr val="dk1"/>
              </a:buClr>
              <a:buSzPts val="1500"/>
              <a:buNone/>
            </a:pPr>
            <a:r>
              <a:rPr lang="en-US" sz="800" dirty="0">
                <a:solidFill>
                  <a:schemeClr val="tx1"/>
                </a:solidFill>
              </a:rPr>
              <a:t>Premium </a:t>
            </a:r>
            <a:r>
              <a:rPr lang="en-US" sz="800" dirty="0" err="1">
                <a:solidFill>
                  <a:schemeClr val="tx1"/>
                </a:solidFill>
              </a:rPr>
              <a:t>Produk</a:t>
            </a:r>
            <a:r>
              <a:rPr lang="en-US" sz="800" dirty="0">
                <a:solidFill>
                  <a:schemeClr val="tx1"/>
                </a:solidFill>
              </a:rPr>
              <a:t> </a:t>
            </a:r>
            <a:r>
              <a:rPr lang="en-US" sz="800" dirty="0" err="1">
                <a:solidFill>
                  <a:schemeClr val="tx1"/>
                </a:solidFill>
              </a:rPr>
              <a:t>atau</a:t>
            </a:r>
            <a:r>
              <a:rPr lang="en-US" sz="800" dirty="0">
                <a:solidFill>
                  <a:schemeClr val="tx1"/>
                </a:solidFill>
              </a:rPr>
              <a:t> </a:t>
            </a:r>
            <a:r>
              <a:rPr lang="en-US" sz="800" dirty="0" err="1">
                <a:solidFill>
                  <a:schemeClr val="tx1"/>
                </a:solidFill>
              </a:rPr>
              <a:t>Layanan</a:t>
            </a:r>
            <a:r>
              <a:rPr lang="en-US" sz="800" dirty="0">
                <a:solidFill>
                  <a:schemeClr val="tx1"/>
                </a:solidFill>
              </a:rPr>
              <a:t>: </a:t>
            </a:r>
            <a:r>
              <a:rPr lang="en-US" sz="800" dirty="0" err="1">
                <a:solidFill>
                  <a:schemeClr val="tx1"/>
                </a:solidFill>
              </a:rPr>
              <a:t>Pertimbangkan</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menawarkan</a:t>
            </a:r>
            <a:r>
              <a:rPr lang="en-US" sz="800" dirty="0">
                <a:solidFill>
                  <a:schemeClr val="tx1"/>
                </a:solidFill>
              </a:rPr>
              <a:t> </a:t>
            </a:r>
            <a:r>
              <a:rPr lang="en-US" sz="800" dirty="0" err="1">
                <a:solidFill>
                  <a:schemeClr val="tx1"/>
                </a:solidFill>
              </a:rPr>
              <a:t>produk</a:t>
            </a:r>
            <a:r>
              <a:rPr lang="en-US" sz="800" dirty="0">
                <a:solidFill>
                  <a:schemeClr val="tx1"/>
                </a:solidFill>
              </a:rPr>
              <a:t> </a:t>
            </a:r>
            <a:r>
              <a:rPr lang="en-US" sz="800" dirty="0" err="1">
                <a:solidFill>
                  <a:schemeClr val="tx1"/>
                </a:solidFill>
              </a:rPr>
              <a:t>atau</a:t>
            </a:r>
            <a:r>
              <a:rPr lang="en-US" sz="800" dirty="0">
                <a:solidFill>
                  <a:schemeClr val="tx1"/>
                </a:solidFill>
              </a:rPr>
              <a:t> </a:t>
            </a:r>
            <a:r>
              <a:rPr lang="en-US" sz="800" dirty="0" err="1">
                <a:solidFill>
                  <a:schemeClr val="tx1"/>
                </a:solidFill>
              </a:rPr>
              <a:t>layanan</a:t>
            </a:r>
            <a:r>
              <a:rPr lang="en-US" sz="800" dirty="0">
                <a:solidFill>
                  <a:schemeClr val="tx1"/>
                </a:solidFill>
              </a:rPr>
              <a:t> premium yang </a:t>
            </a:r>
            <a:r>
              <a:rPr lang="en-US" sz="800" dirty="0" err="1">
                <a:solidFill>
                  <a:schemeClr val="tx1"/>
                </a:solidFill>
              </a:rPr>
              <a:t>sesuai</a:t>
            </a:r>
            <a:r>
              <a:rPr lang="en-US" sz="800" dirty="0">
                <a:solidFill>
                  <a:schemeClr val="tx1"/>
                </a:solidFill>
              </a:rPr>
              <a:t> </a:t>
            </a:r>
            <a:r>
              <a:rPr lang="en-US" sz="800" dirty="0" err="1">
                <a:solidFill>
                  <a:schemeClr val="tx1"/>
                </a:solidFill>
              </a:rPr>
              <a:t>dengan</a:t>
            </a:r>
            <a:r>
              <a:rPr lang="en-US" sz="800" dirty="0">
                <a:solidFill>
                  <a:schemeClr val="tx1"/>
                </a:solidFill>
              </a:rPr>
              <a:t> </a:t>
            </a:r>
            <a:r>
              <a:rPr lang="en-US" sz="800" dirty="0" err="1">
                <a:solidFill>
                  <a:schemeClr val="tx1"/>
                </a:solidFill>
              </a:rPr>
              <a:t>preferensi</a:t>
            </a:r>
            <a:r>
              <a:rPr lang="en-US" sz="800" dirty="0">
                <a:solidFill>
                  <a:schemeClr val="tx1"/>
                </a:solidFill>
              </a:rPr>
              <a:t> dan </a:t>
            </a:r>
            <a:r>
              <a:rPr lang="en-US" sz="800" dirty="0" err="1">
                <a:solidFill>
                  <a:schemeClr val="tx1"/>
                </a:solidFill>
              </a:rPr>
              <a:t>kebutuhan</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a:solidFill>
                  <a:schemeClr val="tx1"/>
                </a:solidFill>
              </a:rPr>
              <a:t>Program </a:t>
            </a:r>
            <a:r>
              <a:rPr lang="en-US" sz="800" dirty="0" err="1">
                <a:solidFill>
                  <a:schemeClr val="tx1"/>
                </a:solidFill>
              </a:rPr>
              <a:t>Loyalitas</a:t>
            </a:r>
            <a:r>
              <a:rPr lang="en-US" sz="800" dirty="0">
                <a:solidFill>
                  <a:schemeClr val="tx1"/>
                </a:solidFill>
              </a:rPr>
              <a:t> Tingkat Tinggi: </a:t>
            </a:r>
            <a:r>
              <a:rPr lang="en-US" sz="800" dirty="0" err="1">
                <a:solidFill>
                  <a:schemeClr val="tx1"/>
                </a:solidFill>
              </a:rPr>
              <a:t>Buat</a:t>
            </a:r>
            <a:r>
              <a:rPr lang="en-US" sz="800" dirty="0">
                <a:solidFill>
                  <a:schemeClr val="tx1"/>
                </a:solidFill>
              </a:rPr>
              <a:t> program </a:t>
            </a:r>
            <a:r>
              <a:rPr lang="en-US" sz="800" dirty="0" err="1">
                <a:solidFill>
                  <a:schemeClr val="tx1"/>
                </a:solidFill>
              </a:rPr>
              <a:t>loyalitas</a:t>
            </a:r>
            <a:r>
              <a:rPr lang="en-US" sz="800" dirty="0">
                <a:solidFill>
                  <a:schemeClr val="tx1"/>
                </a:solidFill>
              </a:rPr>
              <a:t> yang </a:t>
            </a:r>
            <a:r>
              <a:rPr lang="en-US" sz="800" dirty="0" err="1">
                <a:solidFill>
                  <a:schemeClr val="tx1"/>
                </a:solidFill>
              </a:rPr>
              <a:t>memberikan</a:t>
            </a:r>
            <a:r>
              <a:rPr lang="en-US" sz="800" dirty="0">
                <a:solidFill>
                  <a:schemeClr val="tx1"/>
                </a:solidFill>
              </a:rPr>
              <a:t> </a:t>
            </a:r>
            <a:r>
              <a:rPr lang="en-US" sz="800" dirty="0" err="1">
                <a:solidFill>
                  <a:schemeClr val="tx1"/>
                </a:solidFill>
              </a:rPr>
              <a:t>insentif</a:t>
            </a:r>
            <a:r>
              <a:rPr lang="en-US" sz="800" dirty="0">
                <a:solidFill>
                  <a:schemeClr val="tx1"/>
                </a:solidFill>
              </a:rPr>
              <a:t> </a:t>
            </a:r>
            <a:r>
              <a:rPr lang="en-US" sz="800" dirty="0" err="1">
                <a:solidFill>
                  <a:schemeClr val="tx1"/>
                </a:solidFill>
              </a:rPr>
              <a:t>atau</a:t>
            </a:r>
            <a:r>
              <a:rPr lang="en-US" sz="800" dirty="0">
                <a:solidFill>
                  <a:schemeClr val="tx1"/>
                </a:solidFill>
              </a:rPr>
              <a:t> </a:t>
            </a:r>
            <a:r>
              <a:rPr lang="en-US" sz="800" dirty="0" err="1">
                <a:solidFill>
                  <a:schemeClr val="tx1"/>
                </a:solidFill>
              </a:rPr>
              <a:t>manfaat</a:t>
            </a:r>
            <a:r>
              <a:rPr lang="en-US" sz="800" dirty="0">
                <a:solidFill>
                  <a:schemeClr val="tx1"/>
                </a:solidFill>
              </a:rPr>
              <a:t> </a:t>
            </a:r>
            <a:r>
              <a:rPr lang="en-US" sz="800" dirty="0" err="1">
                <a:solidFill>
                  <a:schemeClr val="tx1"/>
                </a:solidFill>
              </a:rPr>
              <a:t>eksklusif</a:t>
            </a:r>
            <a:r>
              <a:rPr lang="en-US" sz="800" dirty="0">
                <a:solidFill>
                  <a:schemeClr val="tx1"/>
                </a:solidFill>
              </a:rPr>
              <a:t> </a:t>
            </a:r>
            <a:r>
              <a:rPr lang="en-US" sz="800" dirty="0" err="1">
                <a:solidFill>
                  <a:schemeClr val="tx1"/>
                </a:solidFill>
              </a:rPr>
              <a:t>kepada</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mempertahankan</a:t>
            </a:r>
            <a:r>
              <a:rPr lang="en-US" sz="800" dirty="0">
                <a:solidFill>
                  <a:schemeClr val="tx1"/>
                </a:solidFill>
              </a:rPr>
              <a:t> </a:t>
            </a:r>
            <a:r>
              <a:rPr lang="en-US" sz="800" dirty="0" err="1">
                <a:solidFill>
                  <a:schemeClr val="tx1"/>
                </a:solidFill>
              </a:rPr>
              <a:t>hubungan</a:t>
            </a:r>
            <a:r>
              <a:rPr lang="en-US" sz="800" dirty="0">
                <a:solidFill>
                  <a:schemeClr val="tx1"/>
                </a:solidFill>
              </a:rPr>
              <a:t> </a:t>
            </a:r>
            <a:r>
              <a:rPr lang="en-US" sz="800" dirty="0" err="1">
                <a:solidFill>
                  <a:schemeClr val="tx1"/>
                </a:solidFill>
              </a:rPr>
              <a:t>jangka</a:t>
            </a:r>
            <a:r>
              <a:rPr lang="en-US" sz="800" dirty="0">
                <a:solidFill>
                  <a:schemeClr val="tx1"/>
                </a:solidFill>
              </a:rPr>
              <a:t> </a:t>
            </a:r>
            <a:r>
              <a:rPr lang="en-US" sz="800" dirty="0" err="1">
                <a:solidFill>
                  <a:schemeClr val="tx1"/>
                </a:solidFill>
              </a:rPr>
              <a:t>panjang</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err="1">
                <a:solidFill>
                  <a:schemeClr val="tx1"/>
                </a:solidFill>
              </a:rPr>
              <a:t>Personalisasi</a:t>
            </a:r>
            <a:r>
              <a:rPr lang="en-US" sz="800" dirty="0">
                <a:solidFill>
                  <a:schemeClr val="tx1"/>
                </a:solidFill>
              </a:rPr>
              <a:t>: </a:t>
            </a:r>
            <a:r>
              <a:rPr lang="en-US" sz="800" dirty="0" err="1">
                <a:solidFill>
                  <a:schemeClr val="tx1"/>
                </a:solidFill>
              </a:rPr>
              <a:t>Gunakan</a:t>
            </a:r>
            <a:r>
              <a:rPr lang="en-US" sz="800" dirty="0">
                <a:solidFill>
                  <a:schemeClr val="tx1"/>
                </a:solidFill>
              </a:rPr>
              <a:t> data yang </a:t>
            </a:r>
            <a:r>
              <a:rPr lang="en-US" sz="800" dirty="0" err="1">
                <a:solidFill>
                  <a:schemeClr val="tx1"/>
                </a:solidFill>
              </a:rPr>
              <a:t>telah</a:t>
            </a:r>
            <a:r>
              <a:rPr lang="en-US" sz="800" dirty="0">
                <a:solidFill>
                  <a:schemeClr val="tx1"/>
                </a:solidFill>
              </a:rPr>
              <a:t> </a:t>
            </a:r>
            <a:r>
              <a:rPr lang="en-US" sz="800" dirty="0" err="1">
                <a:solidFill>
                  <a:schemeClr val="tx1"/>
                </a:solidFill>
              </a:rPr>
              <a:t>dianalisis</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menyusun</a:t>
            </a:r>
            <a:r>
              <a:rPr lang="en-US" sz="800" dirty="0">
                <a:solidFill>
                  <a:schemeClr val="tx1"/>
                </a:solidFill>
              </a:rPr>
              <a:t> strategi </a:t>
            </a:r>
            <a:r>
              <a:rPr lang="en-US" sz="800" dirty="0" err="1">
                <a:solidFill>
                  <a:schemeClr val="tx1"/>
                </a:solidFill>
              </a:rPr>
              <a:t>personalisasi</a:t>
            </a:r>
            <a:r>
              <a:rPr lang="en-US" sz="800" dirty="0">
                <a:solidFill>
                  <a:schemeClr val="tx1"/>
                </a:solidFill>
              </a:rPr>
              <a:t> yang </a:t>
            </a:r>
            <a:r>
              <a:rPr lang="en-US" sz="800" dirty="0" err="1">
                <a:solidFill>
                  <a:schemeClr val="tx1"/>
                </a:solidFill>
              </a:rPr>
              <a:t>lebih</a:t>
            </a:r>
            <a:r>
              <a:rPr lang="en-US" sz="800" dirty="0">
                <a:solidFill>
                  <a:schemeClr val="tx1"/>
                </a:solidFill>
              </a:rPr>
              <a:t> </a:t>
            </a:r>
            <a:r>
              <a:rPr lang="en-US" sz="800" dirty="0" err="1">
                <a:solidFill>
                  <a:schemeClr val="tx1"/>
                </a:solidFill>
              </a:rPr>
              <a:t>mendalam</a:t>
            </a:r>
            <a:r>
              <a:rPr lang="en-US" sz="800" dirty="0">
                <a:solidFill>
                  <a:schemeClr val="tx1"/>
                </a:solidFill>
              </a:rPr>
              <a:t>, </a:t>
            </a:r>
            <a:r>
              <a:rPr lang="en-US" sz="800" dirty="0" err="1">
                <a:solidFill>
                  <a:schemeClr val="tx1"/>
                </a:solidFill>
              </a:rPr>
              <a:t>seperti</a:t>
            </a:r>
            <a:r>
              <a:rPr lang="en-US" sz="800" dirty="0">
                <a:solidFill>
                  <a:schemeClr val="tx1"/>
                </a:solidFill>
              </a:rPr>
              <a:t> </a:t>
            </a:r>
            <a:r>
              <a:rPr lang="en-US" sz="800" dirty="0" err="1">
                <a:solidFill>
                  <a:schemeClr val="tx1"/>
                </a:solidFill>
              </a:rPr>
              <a:t>rekomendasi</a:t>
            </a:r>
            <a:r>
              <a:rPr lang="en-US" sz="800" dirty="0">
                <a:solidFill>
                  <a:schemeClr val="tx1"/>
                </a:solidFill>
              </a:rPr>
              <a:t> </a:t>
            </a:r>
            <a:r>
              <a:rPr lang="en-US" sz="800" dirty="0" err="1">
                <a:solidFill>
                  <a:schemeClr val="tx1"/>
                </a:solidFill>
              </a:rPr>
              <a:t>produk</a:t>
            </a:r>
            <a:r>
              <a:rPr lang="en-US" sz="800" dirty="0">
                <a:solidFill>
                  <a:schemeClr val="tx1"/>
                </a:solidFill>
              </a:rPr>
              <a:t> yang </a:t>
            </a:r>
            <a:r>
              <a:rPr lang="en-US" sz="800" dirty="0" err="1">
                <a:solidFill>
                  <a:schemeClr val="tx1"/>
                </a:solidFill>
              </a:rPr>
              <a:t>disesuaikan</a:t>
            </a:r>
            <a:r>
              <a:rPr lang="en-US" sz="800" dirty="0">
                <a:solidFill>
                  <a:schemeClr val="tx1"/>
                </a:solidFill>
              </a:rPr>
              <a:t> </a:t>
            </a:r>
            <a:r>
              <a:rPr lang="en-US" sz="800" dirty="0" err="1">
                <a:solidFill>
                  <a:schemeClr val="tx1"/>
                </a:solidFill>
              </a:rPr>
              <a:t>dengan</a:t>
            </a:r>
            <a:r>
              <a:rPr lang="en-US" sz="800" dirty="0">
                <a:solidFill>
                  <a:schemeClr val="tx1"/>
                </a:solidFill>
              </a:rPr>
              <a:t> </a:t>
            </a:r>
            <a:r>
              <a:rPr lang="en-US" sz="800" dirty="0" err="1">
                <a:solidFill>
                  <a:schemeClr val="tx1"/>
                </a:solidFill>
              </a:rPr>
              <a:t>preferensi</a:t>
            </a:r>
            <a:r>
              <a:rPr lang="en-US" sz="800" dirty="0">
                <a:solidFill>
                  <a:schemeClr val="tx1"/>
                </a:solidFill>
              </a:rPr>
              <a:t> </a:t>
            </a:r>
            <a:r>
              <a:rPr lang="en-US" sz="800" dirty="0" err="1">
                <a:solidFill>
                  <a:schemeClr val="tx1"/>
                </a:solidFill>
              </a:rPr>
              <a:t>mereka</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a:solidFill>
                  <a:schemeClr val="tx1"/>
                </a:solidFill>
              </a:rPr>
              <a:t>Cluster 3: High-Valued Customers (540 </a:t>
            </a:r>
            <a:r>
              <a:rPr lang="en-US" sz="800" dirty="0" err="1">
                <a:solidFill>
                  <a:schemeClr val="tx1"/>
                </a:solidFill>
              </a:rPr>
              <a:t>individu</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 juga </a:t>
            </a:r>
            <a:r>
              <a:rPr lang="en-US" sz="800" dirty="0" err="1">
                <a:solidFill>
                  <a:schemeClr val="tx1"/>
                </a:solidFill>
              </a:rPr>
              <a:t>memiliki</a:t>
            </a:r>
            <a:r>
              <a:rPr lang="en-US" sz="800" dirty="0">
                <a:solidFill>
                  <a:schemeClr val="tx1"/>
                </a:solidFill>
              </a:rPr>
              <a:t> </a:t>
            </a:r>
            <a:r>
              <a:rPr lang="en-US" sz="800" dirty="0" err="1">
                <a:solidFill>
                  <a:schemeClr val="tx1"/>
                </a:solidFill>
              </a:rPr>
              <a:t>pendapatan</a:t>
            </a:r>
            <a:r>
              <a:rPr lang="en-US" sz="800" dirty="0">
                <a:solidFill>
                  <a:schemeClr val="tx1"/>
                </a:solidFill>
              </a:rPr>
              <a:t> dan </a:t>
            </a:r>
            <a:r>
              <a:rPr lang="en-US" sz="800" dirty="0" err="1">
                <a:solidFill>
                  <a:schemeClr val="tx1"/>
                </a:solidFill>
              </a:rPr>
              <a:t>pengeluaran</a:t>
            </a:r>
            <a:r>
              <a:rPr lang="en-US" sz="800" dirty="0">
                <a:solidFill>
                  <a:schemeClr val="tx1"/>
                </a:solidFill>
              </a:rPr>
              <a:t> yang </a:t>
            </a:r>
            <a:r>
              <a:rPr lang="en-US" sz="800" dirty="0" err="1">
                <a:solidFill>
                  <a:schemeClr val="tx1"/>
                </a:solidFill>
              </a:rPr>
              <a:t>signifikan</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meningkatkan</a:t>
            </a:r>
            <a:r>
              <a:rPr lang="en-US" sz="800" dirty="0">
                <a:solidFill>
                  <a:schemeClr val="tx1"/>
                </a:solidFill>
              </a:rPr>
              <a:t> </a:t>
            </a:r>
            <a:r>
              <a:rPr lang="en-US" sz="800" dirty="0" err="1">
                <a:solidFill>
                  <a:schemeClr val="tx1"/>
                </a:solidFill>
              </a:rPr>
              <a:t>hubungan</a:t>
            </a:r>
            <a:r>
              <a:rPr lang="en-US" sz="800" dirty="0">
                <a:solidFill>
                  <a:schemeClr val="tx1"/>
                </a:solidFill>
              </a:rPr>
              <a:t> dan </a:t>
            </a:r>
            <a:r>
              <a:rPr lang="en-US" sz="800" dirty="0" err="1">
                <a:solidFill>
                  <a:schemeClr val="tx1"/>
                </a:solidFill>
              </a:rPr>
              <a:t>nilai</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a:t>
            </a:r>
          </a:p>
          <a:p>
            <a:pPr marL="133350" lvl="0" indent="0" algn="l" rtl="0">
              <a:spcBef>
                <a:spcPts val="0"/>
              </a:spcBef>
              <a:spcAft>
                <a:spcPts val="0"/>
              </a:spcAft>
              <a:buClr>
                <a:schemeClr val="dk1"/>
              </a:buClr>
              <a:buSzPts val="1500"/>
              <a:buNone/>
            </a:pPr>
            <a:endParaRPr lang="en-US" sz="800" dirty="0">
              <a:solidFill>
                <a:schemeClr val="tx1"/>
              </a:solidFill>
            </a:endParaRPr>
          </a:p>
          <a:p>
            <a:pPr marL="133350" lvl="0" indent="0" algn="l" rtl="0">
              <a:spcBef>
                <a:spcPts val="0"/>
              </a:spcBef>
              <a:spcAft>
                <a:spcPts val="0"/>
              </a:spcAft>
              <a:buClr>
                <a:schemeClr val="dk1"/>
              </a:buClr>
              <a:buSzPts val="1500"/>
              <a:buNone/>
            </a:pPr>
            <a:r>
              <a:rPr lang="en-US" sz="800" dirty="0" err="1">
                <a:solidFill>
                  <a:schemeClr val="tx1"/>
                </a:solidFill>
              </a:rPr>
              <a:t>Segmentasi</a:t>
            </a:r>
            <a:r>
              <a:rPr lang="en-US" sz="800" dirty="0">
                <a:solidFill>
                  <a:schemeClr val="tx1"/>
                </a:solidFill>
              </a:rPr>
              <a:t> </a:t>
            </a:r>
            <a:r>
              <a:rPr lang="en-US" sz="800" dirty="0" err="1">
                <a:solidFill>
                  <a:schemeClr val="tx1"/>
                </a:solidFill>
              </a:rPr>
              <a:t>Khusus</a:t>
            </a:r>
            <a:r>
              <a:rPr lang="en-US" sz="800" dirty="0">
                <a:solidFill>
                  <a:schemeClr val="tx1"/>
                </a:solidFill>
              </a:rPr>
              <a:t>: </a:t>
            </a:r>
            <a:r>
              <a:rPr lang="en-US" sz="800" dirty="0" err="1">
                <a:solidFill>
                  <a:schemeClr val="tx1"/>
                </a:solidFill>
              </a:rPr>
              <a:t>Identifikasi</a:t>
            </a:r>
            <a:r>
              <a:rPr lang="en-US" sz="800" dirty="0">
                <a:solidFill>
                  <a:schemeClr val="tx1"/>
                </a:solidFill>
              </a:rPr>
              <a:t> </a:t>
            </a:r>
            <a:r>
              <a:rPr lang="en-US" sz="800" dirty="0" err="1">
                <a:solidFill>
                  <a:schemeClr val="tx1"/>
                </a:solidFill>
              </a:rPr>
              <a:t>preferensi</a:t>
            </a:r>
            <a:r>
              <a:rPr lang="en-US" sz="800" dirty="0">
                <a:solidFill>
                  <a:schemeClr val="tx1"/>
                </a:solidFill>
              </a:rPr>
              <a:t> </a:t>
            </a:r>
            <a:r>
              <a:rPr lang="en-US" sz="800" dirty="0" err="1">
                <a:solidFill>
                  <a:schemeClr val="tx1"/>
                </a:solidFill>
              </a:rPr>
              <a:t>unik</a:t>
            </a:r>
            <a:r>
              <a:rPr lang="en-US" sz="800" dirty="0">
                <a:solidFill>
                  <a:schemeClr val="tx1"/>
                </a:solidFill>
              </a:rPr>
              <a:t> dan </a:t>
            </a:r>
            <a:r>
              <a:rPr lang="en-US" sz="800" dirty="0" err="1">
                <a:solidFill>
                  <a:schemeClr val="tx1"/>
                </a:solidFill>
              </a:rPr>
              <a:t>karakteristik</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mengembangkan</a:t>
            </a:r>
            <a:r>
              <a:rPr lang="en-US" sz="800" dirty="0">
                <a:solidFill>
                  <a:schemeClr val="tx1"/>
                </a:solidFill>
              </a:rPr>
              <a:t> </a:t>
            </a:r>
            <a:r>
              <a:rPr lang="en-US" sz="800" dirty="0" err="1">
                <a:solidFill>
                  <a:schemeClr val="tx1"/>
                </a:solidFill>
              </a:rPr>
              <a:t>kampanye</a:t>
            </a:r>
            <a:r>
              <a:rPr lang="en-US" sz="800" dirty="0">
                <a:solidFill>
                  <a:schemeClr val="tx1"/>
                </a:solidFill>
              </a:rPr>
              <a:t> </a:t>
            </a:r>
            <a:r>
              <a:rPr lang="en-US" sz="800" dirty="0" err="1">
                <a:solidFill>
                  <a:schemeClr val="tx1"/>
                </a:solidFill>
              </a:rPr>
              <a:t>pemasaran</a:t>
            </a:r>
            <a:r>
              <a:rPr lang="en-US" sz="800" dirty="0">
                <a:solidFill>
                  <a:schemeClr val="tx1"/>
                </a:solidFill>
              </a:rPr>
              <a:t> yang </a:t>
            </a:r>
            <a:r>
              <a:rPr lang="en-US" sz="800" dirty="0" err="1">
                <a:solidFill>
                  <a:schemeClr val="tx1"/>
                </a:solidFill>
              </a:rPr>
              <a:t>relevan</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err="1">
                <a:solidFill>
                  <a:schemeClr val="tx1"/>
                </a:solidFill>
              </a:rPr>
              <a:t>Kolaborasi</a:t>
            </a:r>
            <a:r>
              <a:rPr lang="en-US" sz="800" dirty="0">
                <a:solidFill>
                  <a:schemeClr val="tx1"/>
                </a:solidFill>
              </a:rPr>
              <a:t> dan Partnership: </a:t>
            </a:r>
            <a:r>
              <a:rPr lang="en-US" sz="800" dirty="0" err="1">
                <a:solidFill>
                  <a:schemeClr val="tx1"/>
                </a:solidFill>
              </a:rPr>
              <a:t>Pertimbangkan</a:t>
            </a:r>
            <a:r>
              <a:rPr lang="en-US" sz="800" dirty="0">
                <a:solidFill>
                  <a:schemeClr val="tx1"/>
                </a:solidFill>
              </a:rPr>
              <a:t> </a:t>
            </a:r>
            <a:r>
              <a:rPr lang="en-US" sz="800" dirty="0" err="1">
                <a:solidFill>
                  <a:schemeClr val="tx1"/>
                </a:solidFill>
              </a:rPr>
              <a:t>kemitraan</a:t>
            </a:r>
            <a:r>
              <a:rPr lang="en-US" sz="800" dirty="0">
                <a:solidFill>
                  <a:schemeClr val="tx1"/>
                </a:solidFill>
              </a:rPr>
              <a:t> </a:t>
            </a:r>
            <a:r>
              <a:rPr lang="en-US" sz="800" dirty="0" err="1">
                <a:solidFill>
                  <a:schemeClr val="tx1"/>
                </a:solidFill>
              </a:rPr>
              <a:t>dengan</a:t>
            </a:r>
            <a:r>
              <a:rPr lang="en-US" sz="800" dirty="0">
                <a:solidFill>
                  <a:schemeClr val="tx1"/>
                </a:solidFill>
              </a:rPr>
              <a:t> </a:t>
            </a:r>
            <a:r>
              <a:rPr lang="en-US" sz="800" dirty="0" err="1">
                <a:solidFill>
                  <a:schemeClr val="tx1"/>
                </a:solidFill>
              </a:rPr>
              <a:t>merek</a:t>
            </a:r>
            <a:r>
              <a:rPr lang="en-US" sz="800" dirty="0">
                <a:solidFill>
                  <a:schemeClr val="tx1"/>
                </a:solidFill>
              </a:rPr>
              <a:t> lain yang juga </a:t>
            </a:r>
            <a:r>
              <a:rPr lang="en-US" sz="800" dirty="0" err="1">
                <a:solidFill>
                  <a:schemeClr val="tx1"/>
                </a:solidFill>
              </a:rPr>
              <a:t>menargetkan</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dengan</a:t>
            </a:r>
            <a:r>
              <a:rPr lang="en-US" sz="800" dirty="0">
                <a:solidFill>
                  <a:schemeClr val="tx1"/>
                </a:solidFill>
              </a:rPr>
              <a:t> </a:t>
            </a:r>
            <a:r>
              <a:rPr lang="en-US" sz="800" dirty="0" err="1">
                <a:solidFill>
                  <a:schemeClr val="tx1"/>
                </a:solidFill>
              </a:rPr>
              <a:t>nilai</a:t>
            </a:r>
            <a:r>
              <a:rPr lang="en-US" sz="800" dirty="0">
                <a:solidFill>
                  <a:schemeClr val="tx1"/>
                </a:solidFill>
              </a:rPr>
              <a:t> </a:t>
            </a:r>
            <a:r>
              <a:rPr lang="en-US" sz="800" dirty="0" err="1">
                <a:solidFill>
                  <a:schemeClr val="tx1"/>
                </a:solidFill>
              </a:rPr>
              <a:t>tinggi</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menciptakan</a:t>
            </a:r>
            <a:r>
              <a:rPr lang="en-US" sz="800" dirty="0">
                <a:solidFill>
                  <a:schemeClr val="tx1"/>
                </a:solidFill>
              </a:rPr>
              <a:t> </a:t>
            </a:r>
            <a:r>
              <a:rPr lang="en-US" sz="800" dirty="0" err="1">
                <a:solidFill>
                  <a:schemeClr val="tx1"/>
                </a:solidFill>
              </a:rPr>
              <a:t>nilai</a:t>
            </a:r>
            <a:r>
              <a:rPr lang="en-US" sz="800" dirty="0">
                <a:solidFill>
                  <a:schemeClr val="tx1"/>
                </a:solidFill>
              </a:rPr>
              <a:t> </a:t>
            </a:r>
            <a:r>
              <a:rPr lang="en-US" sz="800" dirty="0" err="1">
                <a:solidFill>
                  <a:schemeClr val="tx1"/>
                </a:solidFill>
              </a:rPr>
              <a:t>tambah</a:t>
            </a:r>
            <a:r>
              <a:rPr lang="en-US" sz="800" dirty="0">
                <a:solidFill>
                  <a:schemeClr val="tx1"/>
                </a:solidFill>
              </a:rPr>
              <a:t> yang </a:t>
            </a:r>
            <a:r>
              <a:rPr lang="en-US" sz="800" dirty="0" err="1">
                <a:solidFill>
                  <a:schemeClr val="tx1"/>
                </a:solidFill>
              </a:rPr>
              <a:t>lebih</a:t>
            </a:r>
            <a:r>
              <a:rPr lang="en-US" sz="800" dirty="0">
                <a:solidFill>
                  <a:schemeClr val="tx1"/>
                </a:solidFill>
              </a:rPr>
              <a:t> </a:t>
            </a:r>
            <a:r>
              <a:rPr lang="en-US" sz="800" dirty="0" err="1">
                <a:solidFill>
                  <a:schemeClr val="tx1"/>
                </a:solidFill>
              </a:rPr>
              <a:t>besar</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err="1">
                <a:solidFill>
                  <a:schemeClr val="tx1"/>
                </a:solidFill>
              </a:rPr>
              <a:t>Servis</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Unggulan</a:t>
            </a:r>
            <a:r>
              <a:rPr lang="en-US" sz="800" dirty="0">
                <a:solidFill>
                  <a:schemeClr val="tx1"/>
                </a:solidFill>
              </a:rPr>
              <a:t>: </a:t>
            </a:r>
            <a:r>
              <a:rPr lang="en-US" sz="800" dirty="0" err="1">
                <a:solidFill>
                  <a:schemeClr val="tx1"/>
                </a:solidFill>
              </a:rPr>
              <a:t>Berikan</a:t>
            </a:r>
            <a:r>
              <a:rPr lang="en-US" sz="800" dirty="0">
                <a:solidFill>
                  <a:schemeClr val="tx1"/>
                </a:solidFill>
              </a:rPr>
              <a:t> </a:t>
            </a:r>
            <a:r>
              <a:rPr lang="en-US" sz="800" dirty="0" err="1">
                <a:solidFill>
                  <a:schemeClr val="tx1"/>
                </a:solidFill>
              </a:rPr>
              <a:t>layanan</a:t>
            </a:r>
            <a:r>
              <a:rPr lang="en-US" sz="800" dirty="0">
                <a:solidFill>
                  <a:schemeClr val="tx1"/>
                </a:solidFill>
              </a:rPr>
              <a:t> </a:t>
            </a:r>
            <a:r>
              <a:rPr lang="en-US" sz="800" dirty="0" err="1">
                <a:solidFill>
                  <a:schemeClr val="tx1"/>
                </a:solidFill>
              </a:rPr>
              <a:t>pelanggan</a:t>
            </a:r>
            <a:r>
              <a:rPr lang="en-US" sz="800" dirty="0">
                <a:solidFill>
                  <a:schemeClr val="tx1"/>
                </a:solidFill>
              </a:rPr>
              <a:t> yang </a:t>
            </a:r>
            <a:r>
              <a:rPr lang="en-US" sz="800" dirty="0" err="1">
                <a:solidFill>
                  <a:schemeClr val="tx1"/>
                </a:solidFill>
              </a:rPr>
              <a:t>istimewa</a:t>
            </a:r>
            <a:r>
              <a:rPr lang="en-US" sz="800" dirty="0">
                <a:solidFill>
                  <a:schemeClr val="tx1"/>
                </a:solidFill>
              </a:rPr>
              <a:t> dan </a:t>
            </a:r>
            <a:r>
              <a:rPr lang="en-US" sz="800" dirty="0" err="1">
                <a:solidFill>
                  <a:schemeClr val="tx1"/>
                </a:solidFill>
              </a:rPr>
              <a:t>responsif</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membangun</a:t>
            </a:r>
            <a:r>
              <a:rPr lang="en-US" sz="800" dirty="0">
                <a:solidFill>
                  <a:schemeClr val="tx1"/>
                </a:solidFill>
              </a:rPr>
              <a:t> </a:t>
            </a:r>
            <a:r>
              <a:rPr lang="en-US" sz="800" dirty="0" err="1">
                <a:solidFill>
                  <a:schemeClr val="tx1"/>
                </a:solidFill>
              </a:rPr>
              <a:t>loyalitas</a:t>
            </a:r>
            <a:r>
              <a:rPr lang="en-US" sz="800" dirty="0">
                <a:solidFill>
                  <a:schemeClr val="tx1"/>
                </a:solidFill>
              </a:rPr>
              <a:t> </a:t>
            </a:r>
            <a:r>
              <a:rPr lang="en-US" sz="800" dirty="0" err="1">
                <a:solidFill>
                  <a:schemeClr val="tx1"/>
                </a:solidFill>
              </a:rPr>
              <a:t>pelanggan</a:t>
            </a:r>
            <a:r>
              <a:rPr lang="en-US" sz="800" dirty="0">
                <a:solidFill>
                  <a:schemeClr val="tx1"/>
                </a:solidFill>
              </a:rPr>
              <a:t> yang </a:t>
            </a:r>
            <a:r>
              <a:rPr lang="en-US" sz="800" dirty="0" err="1">
                <a:solidFill>
                  <a:schemeClr val="tx1"/>
                </a:solidFill>
              </a:rPr>
              <a:t>kuat</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a:solidFill>
                  <a:schemeClr val="tx1"/>
                </a:solidFill>
              </a:rPr>
              <a:t>Cluster 0: High-Valued Customers (465 </a:t>
            </a:r>
            <a:r>
              <a:rPr lang="en-US" sz="800" dirty="0" err="1">
                <a:solidFill>
                  <a:schemeClr val="tx1"/>
                </a:solidFill>
              </a:rPr>
              <a:t>individu</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err="1">
                <a:solidFill>
                  <a:schemeClr val="tx1"/>
                </a:solidFill>
              </a:rPr>
              <a:t>Meskipun</a:t>
            </a:r>
            <a:r>
              <a:rPr lang="en-US" sz="800" dirty="0">
                <a:solidFill>
                  <a:schemeClr val="tx1"/>
                </a:solidFill>
              </a:rPr>
              <a:t> </a:t>
            </a:r>
            <a:r>
              <a:rPr lang="en-US" sz="800" dirty="0" err="1">
                <a:solidFill>
                  <a:schemeClr val="tx1"/>
                </a:solidFill>
              </a:rPr>
              <a:t>jumlahnya</a:t>
            </a:r>
            <a:r>
              <a:rPr lang="en-US" sz="800" dirty="0">
                <a:solidFill>
                  <a:schemeClr val="tx1"/>
                </a:solidFill>
              </a:rPr>
              <a:t> </a:t>
            </a:r>
            <a:r>
              <a:rPr lang="en-US" sz="800" dirty="0" err="1">
                <a:solidFill>
                  <a:schemeClr val="tx1"/>
                </a:solidFill>
              </a:rPr>
              <a:t>lebih</a:t>
            </a:r>
            <a:r>
              <a:rPr lang="en-US" sz="800" dirty="0">
                <a:solidFill>
                  <a:schemeClr val="tx1"/>
                </a:solidFill>
              </a:rPr>
              <a:t> </a:t>
            </a:r>
            <a:r>
              <a:rPr lang="en-US" sz="800" dirty="0" err="1">
                <a:solidFill>
                  <a:schemeClr val="tx1"/>
                </a:solidFill>
              </a:rPr>
              <a:t>rendah</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 </a:t>
            </a:r>
            <a:r>
              <a:rPr lang="en-US" sz="800" dirty="0" err="1">
                <a:solidFill>
                  <a:schemeClr val="tx1"/>
                </a:solidFill>
              </a:rPr>
              <a:t>tetap</a:t>
            </a:r>
            <a:r>
              <a:rPr lang="en-US" sz="800" dirty="0">
                <a:solidFill>
                  <a:schemeClr val="tx1"/>
                </a:solidFill>
              </a:rPr>
              <a:t> </a:t>
            </a:r>
            <a:r>
              <a:rPr lang="en-US" sz="800" dirty="0" err="1">
                <a:solidFill>
                  <a:schemeClr val="tx1"/>
                </a:solidFill>
              </a:rPr>
              <a:t>memiliki</a:t>
            </a:r>
            <a:r>
              <a:rPr lang="en-US" sz="800" dirty="0">
                <a:solidFill>
                  <a:schemeClr val="tx1"/>
                </a:solidFill>
              </a:rPr>
              <a:t> </a:t>
            </a:r>
            <a:r>
              <a:rPr lang="en-US" sz="800" dirty="0" err="1">
                <a:solidFill>
                  <a:schemeClr val="tx1"/>
                </a:solidFill>
              </a:rPr>
              <a:t>potensi</a:t>
            </a:r>
            <a:r>
              <a:rPr lang="en-US" sz="800" dirty="0">
                <a:solidFill>
                  <a:schemeClr val="tx1"/>
                </a:solidFill>
              </a:rPr>
              <a:t> </a:t>
            </a:r>
            <a:r>
              <a:rPr lang="en-US" sz="800" dirty="0" err="1">
                <a:solidFill>
                  <a:schemeClr val="tx1"/>
                </a:solidFill>
              </a:rPr>
              <a:t>nilai</a:t>
            </a:r>
            <a:r>
              <a:rPr lang="en-US" sz="800" dirty="0">
                <a:solidFill>
                  <a:schemeClr val="tx1"/>
                </a:solidFill>
              </a:rPr>
              <a:t> yang </a:t>
            </a:r>
            <a:r>
              <a:rPr lang="en-US" sz="800" dirty="0" err="1">
                <a:solidFill>
                  <a:schemeClr val="tx1"/>
                </a:solidFill>
              </a:rPr>
              <a:t>signifikan</a:t>
            </a:r>
            <a:r>
              <a:rPr lang="en-US" sz="800" dirty="0">
                <a:solidFill>
                  <a:schemeClr val="tx1"/>
                </a:solidFill>
              </a:rPr>
              <a:t>:</a:t>
            </a:r>
          </a:p>
          <a:p>
            <a:pPr marL="133350" lvl="0" indent="0" algn="l" rtl="0">
              <a:spcBef>
                <a:spcPts val="0"/>
              </a:spcBef>
              <a:spcAft>
                <a:spcPts val="0"/>
              </a:spcAft>
              <a:buClr>
                <a:schemeClr val="dk1"/>
              </a:buClr>
              <a:buSzPts val="1500"/>
              <a:buNone/>
            </a:pPr>
            <a:endParaRPr lang="en-US" sz="800" dirty="0">
              <a:solidFill>
                <a:schemeClr val="tx1"/>
              </a:solidFill>
            </a:endParaRPr>
          </a:p>
          <a:p>
            <a:pPr marL="133350" lvl="0" indent="0" algn="l" rtl="0">
              <a:spcBef>
                <a:spcPts val="0"/>
              </a:spcBef>
              <a:spcAft>
                <a:spcPts val="0"/>
              </a:spcAft>
              <a:buClr>
                <a:schemeClr val="dk1"/>
              </a:buClr>
              <a:buSzPts val="1500"/>
              <a:buNone/>
            </a:pPr>
            <a:r>
              <a:rPr lang="en-US" sz="800" dirty="0" err="1">
                <a:solidFill>
                  <a:schemeClr val="tx1"/>
                </a:solidFill>
              </a:rPr>
              <a:t>Diversifikasi</a:t>
            </a:r>
            <a:r>
              <a:rPr lang="en-US" sz="800" dirty="0">
                <a:solidFill>
                  <a:schemeClr val="tx1"/>
                </a:solidFill>
              </a:rPr>
              <a:t> </a:t>
            </a:r>
            <a:r>
              <a:rPr lang="en-US" sz="800" dirty="0" err="1">
                <a:solidFill>
                  <a:schemeClr val="tx1"/>
                </a:solidFill>
              </a:rPr>
              <a:t>Penawaran</a:t>
            </a:r>
            <a:r>
              <a:rPr lang="en-US" sz="800" dirty="0">
                <a:solidFill>
                  <a:schemeClr val="tx1"/>
                </a:solidFill>
              </a:rPr>
              <a:t>: </a:t>
            </a:r>
            <a:r>
              <a:rPr lang="en-US" sz="800" dirty="0" err="1">
                <a:solidFill>
                  <a:schemeClr val="tx1"/>
                </a:solidFill>
              </a:rPr>
              <a:t>Tawarkan</a:t>
            </a:r>
            <a:r>
              <a:rPr lang="en-US" sz="800" dirty="0">
                <a:solidFill>
                  <a:schemeClr val="tx1"/>
                </a:solidFill>
              </a:rPr>
              <a:t> </a:t>
            </a:r>
            <a:r>
              <a:rPr lang="en-US" sz="800" dirty="0" err="1">
                <a:solidFill>
                  <a:schemeClr val="tx1"/>
                </a:solidFill>
              </a:rPr>
              <a:t>variasi</a:t>
            </a:r>
            <a:r>
              <a:rPr lang="en-US" sz="800" dirty="0">
                <a:solidFill>
                  <a:schemeClr val="tx1"/>
                </a:solidFill>
              </a:rPr>
              <a:t> </a:t>
            </a:r>
            <a:r>
              <a:rPr lang="en-US" sz="800" dirty="0" err="1">
                <a:solidFill>
                  <a:schemeClr val="tx1"/>
                </a:solidFill>
              </a:rPr>
              <a:t>produk</a:t>
            </a:r>
            <a:r>
              <a:rPr lang="en-US" sz="800" dirty="0">
                <a:solidFill>
                  <a:schemeClr val="tx1"/>
                </a:solidFill>
              </a:rPr>
              <a:t> </a:t>
            </a:r>
            <a:r>
              <a:rPr lang="en-US" sz="800" dirty="0" err="1">
                <a:solidFill>
                  <a:schemeClr val="tx1"/>
                </a:solidFill>
              </a:rPr>
              <a:t>atau</a:t>
            </a:r>
            <a:r>
              <a:rPr lang="en-US" sz="800" dirty="0">
                <a:solidFill>
                  <a:schemeClr val="tx1"/>
                </a:solidFill>
              </a:rPr>
              <a:t> </a:t>
            </a:r>
            <a:r>
              <a:rPr lang="en-US" sz="800" dirty="0" err="1">
                <a:solidFill>
                  <a:schemeClr val="tx1"/>
                </a:solidFill>
              </a:rPr>
              <a:t>layanan</a:t>
            </a:r>
            <a:r>
              <a:rPr lang="en-US" sz="800" dirty="0">
                <a:solidFill>
                  <a:schemeClr val="tx1"/>
                </a:solidFill>
              </a:rPr>
              <a:t> yang </a:t>
            </a:r>
            <a:r>
              <a:rPr lang="en-US" sz="800" dirty="0" err="1">
                <a:solidFill>
                  <a:schemeClr val="tx1"/>
                </a:solidFill>
              </a:rPr>
              <a:t>relevan</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memenuhi</a:t>
            </a:r>
            <a:r>
              <a:rPr lang="en-US" sz="800" dirty="0">
                <a:solidFill>
                  <a:schemeClr val="tx1"/>
                </a:solidFill>
              </a:rPr>
              <a:t> </a:t>
            </a:r>
            <a:r>
              <a:rPr lang="en-US" sz="800" dirty="0" err="1">
                <a:solidFill>
                  <a:schemeClr val="tx1"/>
                </a:solidFill>
              </a:rPr>
              <a:t>berbagai</a:t>
            </a:r>
            <a:r>
              <a:rPr lang="en-US" sz="800" dirty="0">
                <a:solidFill>
                  <a:schemeClr val="tx1"/>
                </a:solidFill>
              </a:rPr>
              <a:t> </a:t>
            </a:r>
            <a:r>
              <a:rPr lang="en-US" sz="800" dirty="0" err="1">
                <a:solidFill>
                  <a:schemeClr val="tx1"/>
                </a:solidFill>
              </a:rPr>
              <a:t>kebutuhan</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err="1">
                <a:solidFill>
                  <a:schemeClr val="tx1"/>
                </a:solidFill>
              </a:rPr>
              <a:t>Konten</a:t>
            </a:r>
            <a:r>
              <a:rPr lang="en-US" sz="800" dirty="0">
                <a:solidFill>
                  <a:schemeClr val="tx1"/>
                </a:solidFill>
              </a:rPr>
              <a:t> </a:t>
            </a:r>
            <a:r>
              <a:rPr lang="en-US" sz="800" dirty="0" err="1">
                <a:solidFill>
                  <a:schemeClr val="tx1"/>
                </a:solidFill>
              </a:rPr>
              <a:t>Khusus</a:t>
            </a:r>
            <a:r>
              <a:rPr lang="en-US" sz="800" dirty="0">
                <a:solidFill>
                  <a:schemeClr val="tx1"/>
                </a:solidFill>
              </a:rPr>
              <a:t>: </a:t>
            </a:r>
            <a:r>
              <a:rPr lang="en-US" sz="800" dirty="0" err="1">
                <a:solidFill>
                  <a:schemeClr val="tx1"/>
                </a:solidFill>
              </a:rPr>
              <a:t>Buat</a:t>
            </a:r>
            <a:r>
              <a:rPr lang="en-US" sz="800" dirty="0">
                <a:solidFill>
                  <a:schemeClr val="tx1"/>
                </a:solidFill>
              </a:rPr>
              <a:t> </a:t>
            </a:r>
            <a:r>
              <a:rPr lang="en-US" sz="800" dirty="0" err="1">
                <a:solidFill>
                  <a:schemeClr val="tx1"/>
                </a:solidFill>
              </a:rPr>
              <a:t>konten</a:t>
            </a:r>
            <a:r>
              <a:rPr lang="en-US" sz="800" dirty="0">
                <a:solidFill>
                  <a:schemeClr val="tx1"/>
                </a:solidFill>
              </a:rPr>
              <a:t> </a:t>
            </a:r>
            <a:r>
              <a:rPr lang="en-US" sz="800" dirty="0" err="1">
                <a:solidFill>
                  <a:schemeClr val="tx1"/>
                </a:solidFill>
              </a:rPr>
              <a:t>pemasaran</a:t>
            </a:r>
            <a:r>
              <a:rPr lang="en-US" sz="800" dirty="0">
                <a:solidFill>
                  <a:schemeClr val="tx1"/>
                </a:solidFill>
              </a:rPr>
              <a:t> dan </a:t>
            </a:r>
            <a:r>
              <a:rPr lang="en-US" sz="800" dirty="0" err="1">
                <a:solidFill>
                  <a:schemeClr val="tx1"/>
                </a:solidFill>
              </a:rPr>
              <a:t>promosi</a:t>
            </a:r>
            <a:r>
              <a:rPr lang="en-US" sz="800" dirty="0">
                <a:solidFill>
                  <a:schemeClr val="tx1"/>
                </a:solidFill>
              </a:rPr>
              <a:t> yang </a:t>
            </a:r>
            <a:r>
              <a:rPr lang="en-US" sz="800" dirty="0" err="1">
                <a:solidFill>
                  <a:schemeClr val="tx1"/>
                </a:solidFill>
              </a:rPr>
              <a:t>khusus</a:t>
            </a:r>
            <a:r>
              <a:rPr lang="en-US" sz="800" dirty="0">
                <a:solidFill>
                  <a:schemeClr val="tx1"/>
                </a:solidFill>
              </a:rPr>
              <a:t> </a:t>
            </a:r>
            <a:r>
              <a:rPr lang="en-US" sz="800" dirty="0" err="1">
                <a:solidFill>
                  <a:schemeClr val="tx1"/>
                </a:solidFill>
              </a:rPr>
              <a:t>mengakomodasi</a:t>
            </a:r>
            <a:r>
              <a:rPr lang="en-US" sz="800" dirty="0">
                <a:solidFill>
                  <a:schemeClr val="tx1"/>
                </a:solidFill>
              </a:rPr>
              <a:t> </a:t>
            </a:r>
            <a:r>
              <a:rPr lang="en-US" sz="800" dirty="0" err="1">
                <a:solidFill>
                  <a:schemeClr val="tx1"/>
                </a:solidFill>
              </a:rPr>
              <a:t>minat</a:t>
            </a:r>
            <a:r>
              <a:rPr lang="en-US" sz="800" dirty="0">
                <a:solidFill>
                  <a:schemeClr val="tx1"/>
                </a:solidFill>
              </a:rPr>
              <a:t> dan </a:t>
            </a:r>
            <a:r>
              <a:rPr lang="en-US" sz="800" dirty="0" err="1">
                <a:solidFill>
                  <a:schemeClr val="tx1"/>
                </a:solidFill>
              </a:rPr>
              <a:t>preferensi</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err="1">
                <a:solidFill>
                  <a:schemeClr val="tx1"/>
                </a:solidFill>
              </a:rPr>
              <a:t>Penyegaran</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Lakukan</a:t>
            </a:r>
            <a:r>
              <a:rPr lang="en-US" sz="800" dirty="0">
                <a:solidFill>
                  <a:schemeClr val="tx1"/>
                </a:solidFill>
              </a:rPr>
              <a:t> </a:t>
            </a:r>
            <a:r>
              <a:rPr lang="en-US" sz="800" dirty="0" err="1">
                <a:solidFill>
                  <a:schemeClr val="tx1"/>
                </a:solidFill>
              </a:rPr>
              <a:t>kampanye</a:t>
            </a:r>
            <a:r>
              <a:rPr lang="en-US" sz="800" dirty="0">
                <a:solidFill>
                  <a:schemeClr val="tx1"/>
                </a:solidFill>
              </a:rPr>
              <a:t> </a:t>
            </a:r>
            <a:r>
              <a:rPr lang="en-US" sz="800" dirty="0" err="1">
                <a:solidFill>
                  <a:schemeClr val="tx1"/>
                </a:solidFill>
              </a:rPr>
              <a:t>penyegaran</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dengan</a:t>
            </a:r>
            <a:r>
              <a:rPr lang="en-US" sz="800" dirty="0">
                <a:solidFill>
                  <a:schemeClr val="tx1"/>
                </a:solidFill>
              </a:rPr>
              <a:t> </a:t>
            </a:r>
            <a:r>
              <a:rPr lang="en-US" sz="800" dirty="0" err="1">
                <a:solidFill>
                  <a:schemeClr val="tx1"/>
                </a:solidFill>
              </a:rPr>
              <a:t>menampilkan</a:t>
            </a:r>
            <a:r>
              <a:rPr lang="en-US" sz="800" dirty="0">
                <a:solidFill>
                  <a:schemeClr val="tx1"/>
                </a:solidFill>
              </a:rPr>
              <a:t> </a:t>
            </a:r>
            <a:r>
              <a:rPr lang="en-US" sz="800" dirty="0" err="1">
                <a:solidFill>
                  <a:schemeClr val="tx1"/>
                </a:solidFill>
              </a:rPr>
              <a:t>fitur-fitur</a:t>
            </a:r>
            <a:r>
              <a:rPr lang="en-US" sz="800" dirty="0">
                <a:solidFill>
                  <a:schemeClr val="tx1"/>
                </a:solidFill>
              </a:rPr>
              <a:t> </a:t>
            </a:r>
            <a:r>
              <a:rPr lang="en-US" sz="800" dirty="0" err="1">
                <a:solidFill>
                  <a:schemeClr val="tx1"/>
                </a:solidFill>
              </a:rPr>
              <a:t>baru</a:t>
            </a:r>
            <a:r>
              <a:rPr lang="en-US" sz="800" dirty="0">
                <a:solidFill>
                  <a:schemeClr val="tx1"/>
                </a:solidFill>
              </a:rPr>
              <a:t> </a:t>
            </a:r>
            <a:r>
              <a:rPr lang="en-US" sz="800" dirty="0" err="1">
                <a:solidFill>
                  <a:schemeClr val="tx1"/>
                </a:solidFill>
              </a:rPr>
              <a:t>atau</a:t>
            </a:r>
            <a:r>
              <a:rPr lang="en-US" sz="800" dirty="0">
                <a:solidFill>
                  <a:schemeClr val="tx1"/>
                </a:solidFill>
              </a:rPr>
              <a:t> </a:t>
            </a:r>
            <a:r>
              <a:rPr lang="en-US" sz="800" dirty="0" err="1">
                <a:solidFill>
                  <a:schemeClr val="tx1"/>
                </a:solidFill>
              </a:rPr>
              <a:t>peningkatan</a:t>
            </a:r>
            <a:r>
              <a:rPr lang="en-US" sz="800" dirty="0">
                <a:solidFill>
                  <a:schemeClr val="tx1"/>
                </a:solidFill>
              </a:rPr>
              <a:t> pada </a:t>
            </a:r>
            <a:r>
              <a:rPr lang="en-US" sz="800" dirty="0" err="1">
                <a:solidFill>
                  <a:schemeClr val="tx1"/>
                </a:solidFill>
              </a:rPr>
              <a:t>produk</a:t>
            </a:r>
            <a:r>
              <a:rPr lang="en-US" sz="800" dirty="0">
                <a:solidFill>
                  <a:schemeClr val="tx1"/>
                </a:solidFill>
              </a:rPr>
              <a:t> </a:t>
            </a:r>
            <a:r>
              <a:rPr lang="en-US" sz="800" dirty="0" err="1">
                <a:solidFill>
                  <a:schemeClr val="tx1"/>
                </a:solidFill>
              </a:rPr>
              <a:t>atau</a:t>
            </a:r>
            <a:r>
              <a:rPr lang="en-US" sz="800" dirty="0">
                <a:solidFill>
                  <a:schemeClr val="tx1"/>
                </a:solidFill>
              </a:rPr>
              <a:t> </a:t>
            </a:r>
            <a:r>
              <a:rPr lang="en-US" sz="800" dirty="0" err="1">
                <a:solidFill>
                  <a:schemeClr val="tx1"/>
                </a:solidFill>
              </a:rPr>
              <a:t>layanan</a:t>
            </a:r>
            <a:r>
              <a:rPr lang="en-US" sz="800" dirty="0">
                <a:solidFill>
                  <a:schemeClr val="tx1"/>
                </a:solidFill>
              </a:rPr>
              <a:t> yang </a:t>
            </a:r>
            <a:r>
              <a:rPr lang="en-US" sz="800" dirty="0" err="1">
                <a:solidFill>
                  <a:schemeClr val="tx1"/>
                </a:solidFill>
              </a:rPr>
              <a:t>telah</a:t>
            </a:r>
            <a:r>
              <a:rPr lang="en-US" sz="800" dirty="0">
                <a:solidFill>
                  <a:schemeClr val="tx1"/>
                </a:solidFill>
              </a:rPr>
              <a:t> </a:t>
            </a:r>
            <a:r>
              <a:rPr lang="en-US" sz="800" dirty="0" err="1">
                <a:solidFill>
                  <a:schemeClr val="tx1"/>
                </a:solidFill>
              </a:rPr>
              <a:t>mereka</a:t>
            </a:r>
            <a:r>
              <a:rPr lang="en-US" sz="800" dirty="0">
                <a:solidFill>
                  <a:schemeClr val="tx1"/>
                </a:solidFill>
              </a:rPr>
              <a:t> </a:t>
            </a:r>
            <a:r>
              <a:rPr lang="en-US" sz="800" dirty="0" err="1">
                <a:solidFill>
                  <a:schemeClr val="tx1"/>
                </a:solidFill>
              </a:rPr>
              <a:t>nikmati</a:t>
            </a:r>
            <a:r>
              <a:rPr lang="en-US" sz="800" dirty="0">
                <a:solidFill>
                  <a:schemeClr val="tx1"/>
                </a:solidFill>
              </a:rPr>
              <a:t> </a:t>
            </a:r>
            <a:r>
              <a:rPr lang="en-US" sz="800" dirty="0" err="1">
                <a:solidFill>
                  <a:schemeClr val="tx1"/>
                </a:solidFill>
              </a:rPr>
              <a:t>sebelumnya</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a:solidFill>
                  <a:schemeClr val="tx1"/>
                </a:solidFill>
              </a:rPr>
              <a:t>Cluster 1: High-Valued Customers (424 </a:t>
            </a:r>
            <a:r>
              <a:rPr lang="en-US" sz="800" dirty="0" err="1">
                <a:solidFill>
                  <a:schemeClr val="tx1"/>
                </a:solidFill>
              </a:rPr>
              <a:t>individu</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 </a:t>
            </a:r>
            <a:r>
              <a:rPr lang="en-US" sz="800" dirty="0" err="1">
                <a:solidFill>
                  <a:schemeClr val="tx1"/>
                </a:solidFill>
              </a:rPr>
              <a:t>mungkin</a:t>
            </a:r>
            <a:r>
              <a:rPr lang="en-US" sz="800" dirty="0">
                <a:solidFill>
                  <a:schemeClr val="tx1"/>
                </a:solidFill>
              </a:rPr>
              <a:t> </a:t>
            </a:r>
            <a:r>
              <a:rPr lang="en-US" sz="800" dirty="0" err="1">
                <a:solidFill>
                  <a:schemeClr val="tx1"/>
                </a:solidFill>
              </a:rPr>
              <a:t>lebih</a:t>
            </a:r>
            <a:r>
              <a:rPr lang="en-US" sz="800" dirty="0">
                <a:solidFill>
                  <a:schemeClr val="tx1"/>
                </a:solidFill>
              </a:rPr>
              <a:t> </a:t>
            </a:r>
            <a:r>
              <a:rPr lang="en-US" sz="800" dirty="0" err="1">
                <a:solidFill>
                  <a:schemeClr val="tx1"/>
                </a:solidFill>
              </a:rPr>
              <a:t>kecil</a:t>
            </a:r>
            <a:r>
              <a:rPr lang="en-US" sz="800" dirty="0">
                <a:solidFill>
                  <a:schemeClr val="tx1"/>
                </a:solidFill>
              </a:rPr>
              <a:t>, </a:t>
            </a:r>
            <a:r>
              <a:rPr lang="en-US" sz="800" dirty="0" err="1">
                <a:solidFill>
                  <a:schemeClr val="tx1"/>
                </a:solidFill>
              </a:rPr>
              <a:t>tetapi</a:t>
            </a:r>
            <a:r>
              <a:rPr lang="en-US" sz="800" dirty="0">
                <a:solidFill>
                  <a:schemeClr val="tx1"/>
                </a:solidFill>
              </a:rPr>
              <a:t> </a:t>
            </a:r>
            <a:r>
              <a:rPr lang="en-US" sz="800" dirty="0" err="1">
                <a:solidFill>
                  <a:schemeClr val="tx1"/>
                </a:solidFill>
              </a:rPr>
              <a:t>tetap</a:t>
            </a:r>
            <a:r>
              <a:rPr lang="en-US" sz="800" dirty="0">
                <a:solidFill>
                  <a:schemeClr val="tx1"/>
                </a:solidFill>
              </a:rPr>
              <a:t> </a:t>
            </a:r>
            <a:r>
              <a:rPr lang="en-US" sz="800" dirty="0" err="1">
                <a:solidFill>
                  <a:schemeClr val="tx1"/>
                </a:solidFill>
              </a:rPr>
              <a:t>memiliki</a:t>
            </a:r>
            <a:r>
              <a:rPr lang="en-US" sz="800" dirty="0">
                <a:solidFill>
                  <a:schemeClr val="tx1"/>
                </a:solidFill>
              </a:rPr>
              <a:t> </a:t>
            </a:r>
            <a:r>
              <a:rPr lang="en-US" sz="800" dirty="0" err="1">
                <a:solidFill>
                  <a:schemeClr val="tx1"/>
                </a:solidFill>
              </a:rPr>
              <a:t>potensi</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memberikan</a:t>
            </a:r>
            <a:r>
              <a:rPr lang="en-US" sz="800" dirty="0">
                <a:solidFill>
                  <a:schemeClr val="tx1"/>
                </a:solidFill>
              </a:rPr>
              <a:t> </a:t>
            </a:r>
            <a:r>
              <a:rPr lang="en-US" sz="800" dirty="0" err="1">
                <a:solidFill>
                  <a:schemeClr val="tx1"/>
                </a:solidFill>
              </a:rPr>
              <a:t>dampak</a:t>
            </a:r>
            <a:r>
              <a:rPr lang="en-US" sz="800" dirty="0">
                <a:solidFill>
                  <a:schemeClr val="tx1"/>
                </a:solidFill>
              </a:rPr>
              <a:t> </a:t>
            </a:r>
            <a:r>
              <a:rPr lang="en-US" sz="800" dirty="0" err="1">
                <a:solidFill>
                  <a:schemeClr val="tx1"/>
                </a:solidFill>
              </a:rPr>
              <a:t>positif</a:t>
            </a:r>
            <a:r>
              <a:rPr lang="en-US" sz="800" dirty="0">
                <a:solidFill>
                  <a:schemeClr val="tx1"/>
                </a:solidFill>
              </a:rPr>
              <a:t>:</a:t>
            </a:r>
          </a:p>
          <a:p>
            <a:pPr marL="133350" lvl="0" indent="0" algn="l" rtl="0">
              <a:spcBef>
                <a:spcPts val="0"/>
              </a:spcBef>
              <a:spcAft>
                <a:spcPts val="0"/>
              </a:spcAft>
              <a:buClr>
                <a:schemeClr val="dk1"/>
              </a:buClr>
              <a:buSzPts val="1500"/>
              <a:buNone/>
            </a:pPr>
            <a:endParaRPr lang="en-US" sz="800" dirty="0">
              <a:solidFill>
                <a:schemeClr val="tx1"/>
              </a:solidFill>
            </a:endParaRPr>
          </a:p>
          <a:p>
            <a:pPr marL="133350" lvl="0" indent="0" algn="l" rtl="0">
              <a:spcBef>
                <a:spcPts val="0"/>
              </a:spcBef>
              <a:spcAft>
                <a:spcPts val="0"/>
              </a:spcAft>
              <a:buClr>
                <a:schemeClr val="dk1"/>
              </a:buClr>
              <a:buSzPts val="1500"/>
              <a:buNone/>
            </a:pPr>
            <a:r>
              <a:rPr lang="en-US" sz="800" dirty="0" err="1">
                <a:solidFill>
                  <a:schemeClr val="tx1"/>
                </a:solidFill>
              </a:rPr>
              <a:t>Fokus</a:t>
            </a:r>
            <a:r>
              <a:rPr lang="en-US" sz="800" dirty="0">
                <a:solidFill>
                  <a:schemeClr val="tx1"/>
                </a:solidFill>
              </a:rPr>
              <a:t> pada </a:t>
            </a:r>
            <a:r>
              <a:rPr lang="en-US" sz="800" dirty="0" err="1">
                <a:solidFill>
                  <a:schemeClr val="tx1"/>
                </a:solidFill>
              </a:rPr>
              <a:t>Keunikan</a:t>
            </a:r>
            <a:r>
              <a:rPr lang="en-US" sz="800" dirty="0">
                <a:solidFill>
                  <a:schemeClr val="tx1"/>
                </a:solidFill>
              </a:rPr>
              <a:t>: </a:t>
            </a:r>
            <a:r>
              <a:rPr lang="en-US" sz="800" dirty="0" err="1">
                <a:solidFill>
                  <a:schemeClr val="tx1"/>
                </a:solidFill>
              </a:rPr>
              <a:t>Temukan</a:t>
            </a:r>
            <a:r>
              <a:rPr lang="en-US" sz="800" dirty="0">
                <a:solidFill>
                  <a:schemeClr val="tx1"/>
                </a:solidFill>
              </a:rPr>
              <a:t> </a:t>
            </a:r>
            <a:r>
              <a:rPr lang="en-US" sz="800" dirty="0" err="1">
                <a:solidFill>
                  <a:schemeClr val="tx1"/>
                </a:solidFill>
              </a:rPr>
              <a:t>apa</a:t>
            </a:r>
            <a:r>
              <a:rPr lang="en-US" sz="800" dirty="0">
                <a:solidFill>
                  <a:schemeClr val="tx1"/>
                </a:solidFill>
              </a:rPr>
              <a:t> yang </a:t>
            </a:r>
            <a:r>
              <a:rPr lang="en-US" sz="800" dirty="0" err="1">
                <a:solidFill>
                  <a:schemeClr val="tx1"/>
                </a:solidFill>
              </a:rPr>
              <a:t>membuat</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 </a:t>
            </a:r>
            <a:r>
              <a:rPr lang="en-US" sz="800" dirty="0" err="1">
                <a:solidFill>
                  <a:schemeClr val="tx1"/>
                </a:solidFill>
              </a:rPr>
              <a:t>unik</a:t>
            </a:r>
            <a:r>
              <a:rPr lang="en-US" sz="800" dirty="0">
                <a:solidFill>
                  <a:schemeClr val="tx1"/>
                </a:solidFill>
              </a:rPr>
              <a:t> dan </a:t>
            </a:r>
            <a:r>
              <a:rPr lang="en-US" sz="800" dirty="0" err="1">
                <a:solidFill>
                  <a:schemeClr val="tx1"/>
                </a:solidFill>
              </a:rPr>
              <a:t>kembangkan</a:t>
            </a:r>
            <a:r>
              <a:rPr lang="en-US" sz="800" dirty="0">
                <a:solidFill>
                  <a:schemeClr val="tx1"/>
                </a:solidFill>
              </a:rPr>
              <a:t> strategi yang </a:t>
            </a:r>
            <a:r>
              <a:rPr lang="en-US" sz="800" dirty="0" err="1">
                <a:solidFill>
                  <a:schemeClr val="tx1"/>
                </a:solidFill>
              </a:rPr>
              <a:t>menonjolkan</a:t>
            </a:r>
            <a:r>
              <a:rPr lang="en-US" sz="800" dirty="0">
                <a:solidFill>
                  <a:schemeClr val="tx1"/>
                </a:solidFill>
              </a:rPr>
              <a:t> </a:t>
            </a:r>
            <a:r>
              <a:rPr lang="en-US" sz="800" dirty="0" err="1">
                <a:solidFill>
                  <a:schemeClr val="tx1"/>
                </a:solidFill>
              </a:rPr>
              <a:t>hal</a:t>
            </a:r>
            <a:r>
              <a:rPr lang="en-US" sz="800" dirty="0">
                <a:solidFill>
                  <a:schemeClr val="tx1"/>
                </a:solidFill>
              </a:rPr>
              <a:t> </a:t>
            </a:r>
            <a:r>
              <a:rPr lang="en-US" sz="800" dirty="0" err="1">
                <a:solidFill>
                  <a:schemeClr val="tx1"/>
                </a:solidFill>
              </a:rPr>
              <a:t>tersebut</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a:solidFill>
                  <a:schemeClr val="tx1"/>
                </a:solidFill>
              </a:rPr>
              <a:t>Program Referral: </a:t>
            </a:r>
            <a:r>
              <a:rPr lang="en-US" sz="800" dirty="0" err="1">
                <a:solidFill>
                  <a:schemeClr val="tx1"/>
                </a:solidFill>
              </a:rPr>
              <a:t>Gunakan</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merekomendasikan</a:t>
            </a:r>
            <a:r>
              <a:rPr lang="en-US" sz="800" dirty="0">
                <a:solidFill>
                  <a:schemeClr val="tx1"/>
                </a:solidFill>
              </a:rPr>
              <a:t> </a:t>
            </a:r>
            <a:r>
              <a:rPr lang="en-US" sz="800" dirty="0" err="1">
                <a:solidFill>
                  <a:schemeClr val="tx1"/>
                </a:solidFill>
              </a:rPr>
              <a:t>produk</a:t>
            </a:r>
            <a:r>
              <a:rPr lang="en-US" sz="800" dirty="0">
                <a:solidFill>
                  <a:schemeClr val="tx1"/>
                </a:solidFill>
              </a:rPr>
              <a:t> </a:t>
            </a:r>
            <a:r>
              <a:rPr lang="en-US" sz="800" dirty="0" err="1">
                <a:solidFill>
                  <a:schemeClr val="tx1"/>
                </a:solidFill>
              </a:rPr>
              <a:t>atau</a:t>
            </a:r>
            <a:r>
              <a:rPr lang="en-US" sz="800" dirty="0">
                <a:solidFill>
                  <a:schemeClr val="tx1"/>
                </a:solidFill>
              </a:rPr>
              <a:t> </a:t>
            </a:r>
            <a:r>
              <a:rPr lang="en-US" sz="800" dirty="0" err="1">
                <a:solidFill>
                  <a:schemeClr val="tx1"/>
                </a:solidFill>
              </a:rPr>
              <a:t>layanan</a:t>
            </a:r>
            <a:r>
              <a:rPr lang="en-US" sz="800" dirty="0">
                <a:solidFill>
                  <a:schemeClr val="tx1"/>
                </a:solidFill>
              </a:rPr>
              <a:t> </a:t>
            </a:r>
            <a:r>
              <a:rPr lang="en-US" sz="800" dirty="0" err="1">
                <a:solidFill>
                  <a:schemeClr val="tx1"/>
                </a:solidFill>
              </a:rPr>
              <a:t>kepada</a:t>
            </a:r>
            <a:r>
              <a:rPr lang="en-US" sz="800" dirty="0">
                <a:solidFill>
                  <a:schemeClr val="tx1"/>
                </a:solidFill>
              </a:rPr>
              <a:t> orang lain, </a:t>
            </a:r>
            <a:r>
              <a:rPr lang="en-US" sz="800" dirty="0" err="1">
                <a:solidFill>
                  <a:schemeClr val="tx1"/>
                </a:solidFill>
              </a:rPr>
              <a:t>dengan</a:t>
            </a:r>
            <a:r>
              <a:rPr lang="en-US" sz="800" dirty="0">
                <a:solidFill>
                  <a:schemeClr val="tx1"/>
                </a:solidFill>
              </a:rPr>
              <a:t> </a:t>
            </a:r>
            <a:r>
              <a:rPr lang="en-US" sz="800" dirty="0" err="1">
                <a:solidFill>
                  <a:schemeClr val="tx1"/>
                </a:solidFill>
              </a:rPr>
              <a:t>memberikan</a:t>
            </a:r>
            <a:r>
              <a:rPr lang="en-US" sz="800" dirty="0">
                <a:solidFill>
                  <a:schemeClr val="tx1"/>
                </a:solidFill>
              </a:rPr>
              <a:t> </a:t>
            </a:r>
            <a:r>
              <a:rPr lang="en-US" sz="800" dirty="0" err="1">
                <a:solidFill>
                  <a:schemeClr val="tx1"/>
                </a:solidFill>
              </a:rPr>
              <a:t>insentif</a:t>
            </a:r>
            <a:r>
              <a:rPr lang="en-US" sz="800" dirty="0">
                <a:solidFill>
                  <a:schemeClr val="tx1"/>
                </a:solidFill>
              </a:rPr>
              <a:t> </a:t>
            </a:r>
            <a:r>
              <a:rPr lang="en-US" sz="800" dirty="0" err="1">
                <a:solidFill>
                  <a:schemeClr val="tx1"/>
                </a:solidFill>
              </a:rPr>
              <a:t>atau</a:t>
            </a:r>
            <a:r>
              <a:rPr lang="en-US" sz="800" dirty="0">
                <a:solidFill>
                  <a:schemeClr val="tx1"/>
                </a:solidFill>
              </a:rPr>
              <a:t> </a:t>
            </a:r>
            <a:r>
              <a:rPr lang="en-US" sz="800" dirty="0" err="1">
                <a:solidFill>
                  <a:schemeClr val="tx1"/>
                </a:solidFill>
              </a:rPr>
              <a:t>manfaat</a:t>
            </a:r>
            <a:r>
              <a:rPr lang="en-US" sz="800" dirty="0">
                <a:solidFill>
                  <a:schemeClr val="tx1"/>
                </a:solidFill>
              </a:rPr>
              <a:t> </a:t>
            </a:r>
            <a:r>
              <a:rPr lang="en-US" sz="800" dirty="0" err="1">
                <a:solidFill>
                  <a:schemeClr val="tx1"/>
                </a:solidFill>
              </a:rPr>
              <a:t>sebagai</a:t>
            </a:r>
            <a:r>
              <a:rPr lang="en-US" sz="800" dirty="0">
                <a:solidFill>
                  <a:schemeClr val="tx1"/>
                </a:solidFill>
              </a:rPr>
              <a:t> </a:t>
            </a:r>
            <a:r>
              <a:rPr lang="en-US" sz="800" dirty="0" err="1">
                <a:solidFill>
                  <a:schemeClr val="tx1"/>
                </a:solidFill>
              </a:rPr>
              <a:t>apresiasi</a:t>
            </a:r>
            <a:r>
              <a:rPr lang="en-US" sz="800" dirty="0">
                <a:solidFill>
                  <a:schemeClr val="tx1"/>
                </a:solidFill>
              </a:rPr>
              <a:t>.</a:t>
            </a:r>
          </a:p>
          <a:p>
            <a:pPr marL="133350" lvl="0" indent="0" algn="l" rtl="0">
              <a:spcBef>
                <a:spcPts val="0"/>
              </a:spcBef>
              <a:spcAft>
                <a:spcPts val="0"/>
              </a:spcAft>
              <a:buClr>
                <a:schemeClr val="dk1"/>
              </a:buClr>
              <a:buSzPts val="1500"/>
              <a:buNone/>
            </a:pPr>
            <a:r>
              <a:rPr lang="en-US" sz="800" dirty="0" err="1">
                <a:solidFill>
                  <a:schemeClr val="tx1"/>
                </a:solidFill>
              </a:rPr>
              <a:t>Kampanye</a:t>
            </a:r>
            <a:r>
              <a:rPr lang="en-US" sz="800" dirty="0">
                <a:solidFill>
                  <a:schemeClr val="tx1"/>
                </a:solidFill>
              </a:rPr>
              <a:t> Re-Engagement: </a:t>
            </a:r>
            <a:r>
              <a:rPr lang="en-US" sz="800" dirty="0" err="1">
                <a:solidFill>
                  <a:schemeClr val="tx1"/>
                </a:solidFill>
              </a:rPr>
              <a:t>Lakukan</a:t>
            </a:r>
            <a:r>
              <a:rPr lang="en-US" sz="800" dirty="0">
                <a:solidFill>
                  <a:schemeClr val="tx1"/>
                </a:solidFill>
              </a:rPr>
              <a:t> </a:t>
            </a:r>
            <a:r>
              <a:rPr lang="en-US" sz="800" dirty="0" err="1">
                <a:solidFill>
                  <a:schemeClr val="tx1"/>
                </a:solidFill>
              </a:rPr>
              <a:t>kampanye</a:t>
            </a:r>
            <a:r>
              <a:rPr lang="en-US" sz="800" dirty="0">
                <a:solidFill>
                  <a:schemeClr val="tx1"/>
                </a:solidFill>
              </a:rPr>
              <a:t> </a:t>
            </a:r>
            <a:r>
              <a:rPr lang="en-US" sz="800" dirty="0" err="1">
                <a:solidFill>
                  <a:schemeClr val="tx1"/>
                </a:solidFill>
              </a:rPr>
              <a:t>khusus</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mendekati</a:t>
            </a:r>
            <a:r>
              <a:rPr lang="en-US" sz="800" dirty="0">
                <a:solidFill>
                  <a:schemeClr val="tx1"/>
                </a:solidFill>
              </a:rPr>
              <a:t> </a:t>
            </a:r>
            <a:r>
              <a:rPr lang="en-US" sz="800" dirty="0" err="1">
                <a:solidFill>
                  <a:schemeClr val="tx1"/>
                </a:solidFill>
              </a:rPr>
              <a:t>pelanggan</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klaster</a:t>
            </a:r>
            <a:r>
              <a:rPr lang="en-US" sz="800" dirty="0">
                <a:solidFill>
                  <a:schemeClr val="tx1"/>
                </a:solidFill>
              </a:rPr>
              <a:t> </a:t>
            </a:r>
            <a:r>
              <a:rPr lang="en-US" sz="800" dirty="0" err="1">
                <a:solidFill>
                  <a:schemeClr val="tx1"/>
                </a:solidFill>
              </a:rPr>
              <a:t>ini</a:t>
            </a:r>
            <a:r>
              <a:rPr lang="en-US" sz="800" dirty="0">
                <a:solidFill>
                  <a:schemeClr val="tx1"/>
                </a:solidFill>
              </a:rPr>
              <a:t> yang </a:t>
            </a:r>
            <a:r>
              <a:rPr lang="en-US" sz="800" dirty="0" err="1">
                <a:solidFill>
                  <a:schemeClr val="tx1"/>
                </a:solidFill>
              </a:rPr>
              <a:t>mungkin</a:t>
            </a:r>
            <a:r>
              <a:rPr lang="en-US" sz="800" dirty="0">
                <a:solidFill>
                  <a:schemeClr val="tx1"/>
                </a:solidFill>
              </a:rPr>
              <a:t> </a:t>
            </a:r>
            <a:r>
              <a:rPr lang="en-US" sz="800" dirty="0" err="1">
                <a:solidFill>
                  <a:schemeClr val="tx1"/>
                </a:solidFill>
              </a:rPr>
              <a:t>belum</a:t>
            </a:r>
            <a:r>
              <a:rPr lang="en-US" sz="800" dirty="0">
                <a:solidFill>
                  <a:schemeClr val="tx1"/>
                </a:solidFill>
              </a:rPr>
              <a:t> </a:t>
            </a:r>
            <a:r>
              <a:rPr lang="en-US" sz="800" dirty="0" err="1">
                <a:solidFill>
                  <a:schemeClr val="tx1"/>
                </a:solidFill>
              </a:rPr>
              <a:t>berinteraksi</a:t>
            </a:r>
            <a:r>
              <a:rPr lang="en-US" sz="800" dirty="0">
                <a:solidFill>
                  <a:schemeClr val="tx1"/>
                </a:solidFill>
              </a:rPr>
              <a:t> </a:t>
            </a:r>
            <a:r>
              <a:rPr lang="en-US" sz="800" dirty="0" err="1">
                <a:solidFill>
                  <a:schemeClr val="tx1"/>
                </a:solidFill>
              </a:rPr>
              <a:t>dalam</a:t>
            </a:r>
            <a:r>
              <a:rPr lang="en-US" sz="800" dirty="0">
                <a:solidFill>
                  <a:schemeClr val="tx1"/>
                </a:solidFill>
              </a:rPr>
              <a:t> </a:t>
            </a:r>
            <a:r>
              <a:rPr lang="en-US" sz="800" dirty="0" err="1">
                <a:solidFill>
                  <a:schemeClr val="tx1"/>
                </a:solidFill>
              </a:rPr>
              <a:t>beberapa</a:t>
            </a:r>
            <a:r>
              <a:rPr lang="en-US" sz="800" dirty="0">
                <a:solidFill>
                  <a:schemeClr val="tx1"/>
                </a:solidFill>
              </a:rPr>
              <a:t> </a:t>
            </a:r>
            <a:r>
              <a:rPr lang="en-US" sz="800" dirty="0" err="1">
                <a:solidFill>
                  <a:schemeClr val="tx1"/>
                </a:solidFill>
              </a:rPr>
              <a:t>waktu</a:t>
            </a:r>
            <a:r>
              <a:rPr lang="en-US" sz="800" dirty="0">
                <a:solidFill>
                  <a:schemeClr val="tx1"/>
                </a:solidFill>
              </a:rPr>
              <a:t>.</a:t>
            </a:r>
          </a:p>
        </p:txBody>
      </p:sp>
    </p:spTree>
    <p:extLst>
      <p:ext uri="{BB962C8B-B14F-4D97-AF65-F5344CB8AC3E}">
        <p14:creationId xmlns:p14="http://schemas.microsoft.com/office/powerpoint/2010/main" val="1829310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5493834" y="695344"/>
            <a:ext cx="3338466" cy="4227031"/>
          </a:xfrm>
          <a:prstGeom prst="rect">
            <a:avLst/>
          </a:prstGeom>
        </p:spPr>
        <p:txBody>
          <a:bodyPr spcFirstLastPara="1" wrap="square" lIns="91425" tIns="91425" rIns="91425" bIns="91425" anchor="t" anchorCtr="0">
            <a:normAutofit/>
          </a:bodyPr>
          <a:lstStyle/>
          <a:p>
            <a:r>
              <a:rPr lang="en-US" sz="1200" b="1" i="0" dirty="0">
                <a:solidFill>
                  <a:schemeClr val="tx1"/>
                </a:solidFill>
                <a:effectLst/>
                <a:latin typeface="Times New Roman" panose="02020603050405020304" pitchFamily="18" charset="0"/>
                <a:cs typeface="Times New Roman" panose="02020603050405020304" pitchFamily="18" charset="0"/>
              </a:rPr>
              <a:t>Description:</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114300" indent="0" algn="l">
              <a:buNone/>
            </a:pPr>
            <a:r>
              <a:rPr lang="en-US" sz="1200" b="0" i="0" dirty="0">
                <a:solidFill>
                  <a:schemeClr val="tx1"/>
                </a:solidFill>
                <a:effectLst/>
                <a:latin typeface="Times New Roman" panose="02020603050405020304" pitchFamily="18" charset="0"/>
                <a:cs typeface="Times New Roman" panose="02020603050405020304" pitchFamily="18" charset="0"/>
              </a:rPr>
              <a:t>Your dataset contains information about customers, including their personal details, education, marital status, income, purchasing behavior, and response to marketing campaigns.</a:t>
            </a:r>
          </a:p>
          <a:p>
            <a:r>
              <a:rPr lang="en-US" sz="1200" b="1" i="0" dirty="0">
                <a:solidFill>
                  <a:schemeClr val="tx1"/>
                </a:solidFill>
                <a:effectLst/>
                <a:latin typeface="Times New Roman" panose="02020603050405020304" pitchFamily="18" charset="0"/>
                <a:cs typeface="Times New Roman" panose="02020603050405020304" pitchFamily="18" charset="0"/>
              </a:rPr>
              <a:t>Shape:</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114300" indent="0" algn="l">
              <a:buNone/>
            </a:pPr>
            <a:r>
              <a:rPr lang="en-US" sz="1200" b="0" i="0" dirty="0">
                <a:solidFill>
                  <a:schemeClr val="tx1"/>
                </a:solidFill>
                <a:effectLst/>
                <a:latin typeface="Times New Roman" panose="02020603050405020304" pitchFamily="18" charset="0"/>
                <a:cs typeface="Times New Roman" panose="02020603050405020304" pitchFamily="18" charset="0"/>
              </a:rPr>
              <a:t>Number of Rows: 2240</a:t>
            </a:r>
          </a:p>
          <a:p>
            <a:pPr marL="114300" indent="0" algn="l">
              <a:buNone/>
            </a:pPr>
            <a:r>
              <a:rPr lang="en-US" sz="1200" b="0" i="0" dirty="0">
                <a:solidFill>
                  <a:schemeClr val="tx1"/>
                </a:solidFill>
                <a:effectLst/>
                <a:latin typeface="Times New Roman" panose="02020603050405020304" pitchFamily="18" charset="0"/>
                <a:cs typeface="Times New Roman" panose="02020603050405020304" pitchFamily="18" charset="0"/>
              </a:rPr>
              <a:t>Number of Columns: 29</a:t>
            </a:r>
          </a:p>
          <a:p>
            <a:pPr algn="l"/>
            <a:r>
              <a:rPr lang="id-ID" sz="1200" b="1" i="0" dirty="0">
                <a:solidFill>
                  <a:schemeClr val="tx1"/>
                </a:solidFill>
                <a:effectLst/>
                <a:latin typeface="Times New Roman" panose="02020603050405020304" pitchFamily="18" charset="0"/>
                <a:cs typeface="Times New Roman" panose="02020603050405020304" pitchFamily="18" charset="0"/>
              </a:rPr>
              <a:t>Data </a:t>
            </a:r>
            <a:r>
              <a:rPr lang="id-ID" sz="1200" b="1" i="0" dirty="0" err="1">
                <a:solidFill>
                  <a:schemeClr val="tx1"/>
                </a:solidFill>
                <a:effectLst/>
                <a:latin typeface="Times New Roman" panose="02020603050405020304" pitchFamily="18" charset="0"/>
                <a:cs typeface="Times New Roman" panose="02020603050405020304" pitchFamily="18" charset="0"/>
              </a:rPr>
              <a:t>Types</a:t>
            </a:r>
            <a:r>
              <a:rPr lang="id-ID" sz="1200" b="1" i="0" dirty="0">
                <a:solidFill>
                  <a:schemeClr val="tx1"/>
                </a:solidFill>
                <a:effectLst/>
                <a:latin typeface="Times New Roman" panose="02020603050405020304" pitchFamily="18" charset="0"/>
                <a:cs typeface="Times New Roman" panose="02020603050405020304" pitchFamily="18" charset="0"/>
              </a:rPr>
              <a:t>:</a:t>
            </a:r>
            <a:endParaRPr lang="id-ID" sz="1200" b="0" i="0" dirty="0">
              <a:solidFill>
                <a:schemeClr val="tx1"/>
              </a:solidFill>
              <a:effectLst/>
              <a:latin typeface="Times New Roman" panose="02020603050405020304" pitchFamily="18" charset="0"/>
              <a:cs typeface="Times New Roman" panose="02020603050405020304" pitchFamily="18" charset="0"/>
            </a:endParaRPr>
          </a:p>
          <a:p>
            <a:pPr marL="114300" indent="0" algn="l">
              <a:buNone/>
            </a:pPr>
            <a:r>
              <a:rPr lang="id-ID" sz="1200" b="0" i="0" dirty="0">
                <a:solidFill>
                  <a:schemeClr val="tx1"/>
                </a:solidFill>
                <a:effectLst/>
                <a:latin typeface="Times New Roman" panose="02020603050405020304" pitchFamily="18" charset="0"/>
                <a:cs typeface="Times New Roman" panose="02020603050405020304" pitchFamily="18" charset="0"/>
              </a:rPr>
              <a:t>int64: 25 </a:t>
            </a:r>
            <a:r>
              <a:rPr lang="id-ID" sz="1200" b="0" i="0" dirty="0" err="1">
                <a:solidFill>
                  <a:schemeClr val="tx1"/>
                </a:solidFill>
                <a:effectLst/>
                <a:latin typeface="Times New Roman" panose="02020603050405020304" pitchFamily="18" charset="0"/>
                <a:cs typeface="Times New Roman" panose="02020603050405020304" pitchFamily="18" charset="0"/>
              </a:rPr>
              <a:t>columns</a:t>
            </a:r>
            <a:r>
              <a:rPr lang="id-ID" sz="1200" b="0" i="0" dirty="0">
                <a:solidFill>
                  <a:schemeClr val="tx1"/>
                </a:solidFill>
                <a:effectLst/>
                <a:latin typeface="Times New Roman" panose="02020603050405020304" pitchFamily="18" charset="0"/>
                <a:cs typeface="Times New Roman" panose="02020603050405020304" pitchFamily="18" charset="0"/>
              </a:rPr>
              <a:t> </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114300" indent="0" algn="l">
              <a:buNone/>
            </a:pPr>
            <a:r>
              <a:rPr lang="id-ID" sz="1200" b="0" i="0" dirty="0">
                <a:solidFill>
                  <a:schemeClr val="tx1"/>
                </a:solidFill>
                <a:effectLst/>
                <a:latin typeface="Times New Roman" panose="02020603050405020304" pitchFamily="18" charset="0"/>
                <a:cs typeface="Times New Roman" panose="02020603050405020304" pitchFamily="18" charset="0"/>
              </a:rPr>
              <a:t>float64: 1 </a:t>
            </a:r>
            <a:r>
              <a:rPr lang="id-ID" sz="1200" b="0" i="0" dirty="0" err="1">
                <a:solidFill>
                  <a:schemeClr val="tx1"/>
                </a:solidFill>
                <a:effectLst/>
                <a:latin typeface="Times New Roman" panose="02020603050405020304" pitchFamily="18" charset="0"/>
                <a:cs typeface="Times New Roman" panose="02020603050405020304" pitchFamily="18" charset="0"/>
              </a:rPr>
              <a:t>column</a:t>
            </a:r>
            <a:r>
              <a:rPr lang="id-ID" sz="1200" b="0" i="0" dirty="0">
                <a:solidFill>
                  <a:schemeClr val="tx1"/>
                </a:solidFill>
                <a:effectLst/>
                <a:latin typeface="Times New Roman" panose="02020603050405020304" pitchFamily="18" charset="0"/>
                <a:cs typeface="Times New Roman" panose="02020603050405020304" pitchFamily="18" charset="0"/>
              </a:rPr>
              <a:t> </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114300" indent="0" algn="l">
              <a:buNone/>
            </a:pPr>
            <a:r>
              <a:rPr lang="id-ID" sz="1200" b="0" i="0" dirty="0" err="1">
                <a:solidFill>
                  <a:schemeClr val="tx1"/>
                </a:solidFill>
                <a:effectLst/>
                <a:latin typeface="Times New Roman" panose="02020603050405020304" pitchFamily="18" charset="0"/>
                <a:cs typeface="Times New Roman" panose="02020603050405020304" pitchFamily="18" charset="0"/>
              </a:rPr>
              <a:t>object</a:t>
            </a:r>
            <a:r>
              <a:rPr lang="id-ID" sz="1200" b="0" i="0" dirty="0">
                <a:solidFill>
                  <a:schemeClr val="tx1"/>
                </a:solidFill>
                <a:effectLst/>
                <a:latin typeface="Times New Roman" panose="02020603050405020304" pitchFamily="18" charset="0"/>
                <a:cs typeface="Times New Roman" panose="02020603050405020304" pitchFamily="18" charset="0"/>
              </a:rPr>
              <a:t>: 3 </a:t>
            </a:r>
            <a:r>
              <a:rPr lang="id-ID" sz="1200" b="0" i="0" dirty="0" err="1">
                <a:solidFill>
                  <a:schemeClr val="tx1"/>
                </a:solidFill>
                <a:effectLst/>
                <a:latin typeface="Times New Roman" panose="02020603050405020304" pitchFamily="18" charset="0"/>
                <a:cs typeface="Times New Roman" panose="02020603050405020304" pitchFamily="18" charset="0"/>
              </a:rPr>
              <a:t>columns</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algn="l"/>
            <a:r>
              <a:rPr lang="en-US" sz="1200" b="1" i="0" dirty="0">
                <a:solidFill>
                  <a:schemeClr val="tx1"/>
                </a:solidFill>
                <a:effectLst/>
                <a:latin typeface="Times New Roman" panose="02020603050405020304" pitchFamily="18" charset="0"/>
                <a:cs typeface="Times New Roman" panose="02020603050405020304" pitchFamily="18" charset="0"/>
              </a:rPr>
              <a:t>Missing Values:</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114300" indent="0" algn="l">
              <a:buNone/>
            </a:pPr>
            <a:r>
              <a:rPr lang="en-US" sz="1200" b="0" i="0" dirty="0">
                <a:solidFill>
                  <a:schemeClr val="tx1"/>
                </a:solidFill>
                <a:effectLst/>
                <a:latin typeface="Times New Roman" panose="02020603050405020304" pitchFamily="18" charset="0"/>
                <a:cs typeface="Times New Roman" panose="02020603050405020304" pitchFamily="18" charset="0"/>
              </a:rPr>
              <a:t>The 'Income' column has missing values. There are 2240 rows in total, but only 2216 non-null values in the 'Income' column.</a:t>
            </a:r>
          </a:p>
          <a:p>
            <a:pPr marL="114300" indent="0" algn="l">
              <a:buNone/>
            </a:pP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114300" indent="0" algn="l">
              <a:buNone/>
            </a:pP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114300" indent="0" algn="l">
              <a:buNone/>
            </a:pPr>
            <a:endParaRPr lang="en-US" sz="1200" b="0" i="0" dirty="0">
              <a:solidFill>
                <a:schemeClr val="tx1"/>
              </a:solidFill>
              <a:effectLst/>
              <a:latin typeface="Times New Roman" panose="02020603050405020304" pitchFamily="18" charset="0"/>
              <a:cs typeface="Times New Roman" panose="02020603050405020304" pitchFamily="18" charset="0"/>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pic>
        <p:nvPicPr>
          <p:cNvPr id="3" name="Picture 2">
            <a:extLst>
              <a:ext uri="{FF2B5EF4-FFF2-40B4-BE49-F238E27FC236}">
                <a16:creationId xmlns:a16="http://schemas.microsoft.com/office/drawing/2014/main" id="{E1794182-409C-BC53-EF1B-2540F4E9592F}"/>
              </a:ext>
            </a:extLst>
          </p:cNvPr>
          <p:cNvPicPr>
            <a:picLocks noChangeAspect="1"/>
          </p:cNvPicPr>
          <p:nvPr/>
        </p:nvPicPr>
        <p:blipFill>
          <a:blip r:embed="rId3"/>
          <a:stretch>
            <a:fillRect/>
          </a:stretch>
        </p:blipFill>
        <p:spPr>
          <a:xfrm>
            <a:off x="438153" y="718974"/>
            <a:ext cx="2825437" cy="4227031"/>
          </a:xfrm>
          <a:prstGeom prst="rect">
            <a:avLst/>
          </a:prstGeom>
        </p:spPr>
      </p:pic>
    </p:spTree>
    <p:extLst>
      <p:ext uri="{BB962C8B-B14F-4D97-AF65-F5344CB8AC3E}">
        <p14:creationId xmlns:p14="http://schemas.microsoft.com/office/powerpoint/2010/main" val="3731655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5493834" y="695344"/>
            <a:ext cx="3338466" cy="4227031"/>
          </a:xfrm>
          <a:prstGeom prst="rect">
            <a:avLst/>
          </a:prstGeom>
        </p:spPr>
        <p:txBody>
          <a:bodyPr spcFirstLastPara="1" wrap="square" lIns="91425" tIns="91425" rIns="91425" bIns="91425" anchor="t" anchorCtr="0">
            <a:normAutofit fontScale="70000" lnSpcReduction="20000"/>
          </a:bodyPr>
          <a:lstStyle/>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Conversion Rate Calculation:</a:t>
            </a:r>
            <a:r>
              <a:rPr lang="en-US" sz="1200" b="0" i="0" dirty="0">
                <a:solidFill>
                  <a:schemeClr val="tx1"/>
                </a:solidFill>
                <a:effectLst/>
                <a:latin typeface="Times New Roman" panose="02020603050405020304" pitchFamily="18" charset="0"/>
                <a:cs typeface="Times New Roman" panose="02020603050405020304" pitchFamily="18" charset="0"/>
              </a:rPr>
              <a:t> The '</a:t>
            </a:r>
            <a:r>
              <a:rPr lang="en-US" sz="1200" b="0" i="0" dirty="0" err="1">
                <a:solidFill>
                  <a:schemeClr val="tx1"/>
                </a:solidFill>
                <a:effectLst/>
                <a:latin typeface="Times New Roman" panose="02020603050405020304" pitchFamily="18" charset="0"/>
                <a:cs typeface="Times New Roman" panose="02020603050405020304" pitchFamily="18" charset="0"/>
              </a:rPr>
              <a:t>Conversion_Rate</a:t>
            </a:r>
            <a:r>
              <a:rPr lang="en-US" sz="1200" b="0" i="0" dirty="0">
                <a:solidFill>
                  <a:schemeClr val="tx1"/>
                </a:solidFill>
                <a:effectLst/>
                <a:latin typeface="Times New Roman" panose="02020603050405020304" pitchFamily="18" charset="0"/>
                <a:cs typeface="Times New Roman" panose="02020603050405020304" pitchFamily="18" charset="0"/>
              </a:rPr>
              <a:t>' column is calculated by dividing the 'Response' column (indicating campaign responses) by the '</a:t>
            </a:r>
            <a:r>
              <a:rPr lang="en-US" sz="1200" b="0" i="0" dirty="0" err="1">
                <a:solidFill>
                  <a:schemeClr val="tx1"/>
                </a:solidFill>
                <a:effectLst/>
                <a:latin typeface="Times New Roman" panose="02020603050405020304" pitchFamily="18" charset="0"/>
                <a:cs typeface="Times New Roman" panose="02020603050405020304" pitchFamily="18" charset="0"/>
              </a:rPr>
              <a:t>NumWebVisitsMonth</a:t>
            </a:r>
            <a:r>
              <a:rPr lang="en-US" sz="1200" b="0" i="0" dirty="0">
                <a:solidFill>
                  <a:schemeClr val="tx1"/>
                </a:solidFill>
                <a:effectLst/>
                <a:latin typeface="Times New Roman" panose="02020603050405020304" pitchFamily="18" charset="0"/>
                <a:cs typeface="Times New Roman" panose="02020603050405020304" pitchFamily="18" charset="0"/>
              </a:rPr>
              <a:t>' column (indicating the number of web visits per month). This gives an idea of how effective the marketing campaigns are in terms of converting web visits into responses.</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Age Calculation:</a:t>
            </a:r>
            <a:r>
              <a:rPr lang="en-US" sz="1200" b="0" i="0" dirty="0">
                <a:solidFill>
                  <a:schemeClr val="tx1"/>
                </a:solidFill>
                <a:effectLst/>
                <a:latin typeface="Times New Roman" panose="02020603050405020304" pitchFamily="18" charset="0"/>
                <a:cs typeface="Times New Roman" panose="02020603050405020304" pitchFamily="18" charset="0"/>
              </a:rPr>
              <a:t> The 'Age' column is calculated by subtracting the '</a:t>
            </a:r>
            <a:r>
              <a:rPr lang="en-US" sz="1200" b="0" i="0" dirty="0" err="1">
                <a:solidFill>
                  <a:schemeClr val="tx1"/>
                </a:solidFill>
                <a:effectLst/>
                <a:latin typeface="Times New Roman" panose="02020603050405020304" pitchFamily="18" charset="0"/>
                <a:cs typeface="Times New Roman" panose="02020603050405020304" pitchFamily="18" charset="0"/>
              </a:rPr>
              <a:t>Year_Birth</a:t>
            </a:r>
            <a:r>
              <a:rPr lang="en-US" sz="1200" b="0" i="0" dirty="0">
                <a:solidFill>
                  <a:schemeClr val="tx1"/>
                </a:solidFill>
                <a:effectLst/>
                <a:latin typeface="Times New Roman" panose="02020603050405020304" pitchFamily="18" charset="0"/>
                <a:cs typeface="Times New Roman" panose="02020603050405020304" pitchFamily="18" charset="0"/>
              </a:rPr>
              <a:t>' column (indicating the birth year of customers) from the current year (2023). This provides the age of each customer.</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Total Children Calculation:</a:t>
            </a:r>
            <a:r>
              <a:rPr lang="en-US" sz="1200" b="0" i="0" dirty="0">
                <a:solidFill>
                  <a:schemeClr val="tx1"/>
                </a:solidFill>
                <a:effectLst/>
                <a:latin typeface="Times New Roman" panose="02020603050405020304" pitchFamily="18" charset="0"/>
                <a:cs typeface="Times New Roman" panose="02020603050405020304" pitchFamily="18" charset="0"/>
              </a:rPr>
              <a:t> The '</a:t>
            </a:r>
            <a:r>
              <a:rPr lang="en-US" sz="1200" b="0" i="0" dirty="0" err="1">
                <a:solidFill>
                  <a:schemeClr val="tx1"/>
                </a:solidFill>
                <a:effectLst/>
                <a:latin typeface="Times New Roman" panose="02020603050405020304" pitchFamily="18" charset="0"/>
                <a:cs typeface="Times New Roman" panose="02020603050405020304" pitchFamily="18" charset="0"/>
              </a:rPr>
              <a:t>Total_Children</a:t>
            </a:r>
            <a:r>
              <a:rPr lang="en-US" sz="1200" b="0" i="0" dirty="0">
                <a:solidFill>
                  <a:schemeClr val="tx1"/>
                </a:solidFill>
                <a:effectLst/>
                <a:latin typeface="Times New Roman" panose="02020603050405020304" pitchFamily="18" charset="0"/>
                <a:cs typeface="Times New Roman" panose="02020603050405020304" pitchFamily="18" charset="0"/>
              </a:rPr>
              <a:t>' column is calculated by adding the '</a:t>
            </a:r>
            <a:r>
              <a:rPr lang="en-US" sz="1200" b="0" i="0" dirty="0" err="1">
                <a:solidFill>
                  <a:schemeClr val="tx1"/>
                </a:solidFill>
                <a:effectLst/>
                <a:latin typeface="Times New Roman" panose="02020603050405020304" pitchFamily="18" charset="0"/>
                <a:cs typeface="Times New Roman" panose="02020603050405020304" pitchFamily="18" charset="0"/>
              </a:rPr>
              <a:t>Kidhome</a:t>
            </a:r>
            <a:r>
              <a:rPr lang="en-US" sz="1200" b="0" i="0" dirty="0">
                <a:solidFill>
                  <a:schemeClr val="tx1"/>
                </a:solidFill>
                <a:effectLst/>
                <a:latin typeface="Times New Roman" panose="02020603050405020304" pitchFamily="18" charset="0"/>
                <a:cs typeface="Times New Roman" panose="02020603050405020304" pitchFamily="18" charset="0"/>
              </a:rPr>
              <a:t>' and '</a:t>
            </a:r>
            <a:r>
              <a:rPr lang="en-US" sz="1200" b="0" i="0" dirty="0" err="1">
                <a:solidFill>
                  <a:schemeClr val="tx1"/>
                </a:solidFill>
                <a:effectLst/>
                <a:latin typeface="Times New Roman" panose="02020603050405020304" pitchFamily="18" charset="0"/>
                <a:cs typeface="Times New Roman" panose="02020603050405020304" pitchFamily="18" charset="0"/>
              </a:rPr>
              <a:t>Teenhome</a:t>
            </a:r>
            <a:r>
              <a:rPr lang="en-US" sz="1200" b="0" i="0" dirty="0">
                <a:solidFill>
                  <a:schemeClr val="tx1"/>
                </a:solidFill>
                <a:effectLst/>
                <a:latin typeface="Times New Roman" panose="02020603050405020304" pitchFamily="18" charset="0"/>
                <a:cs typeface="Times New Roman" panose="02020603050405020304" pitchFamily="18" charset="0"/>
              </a:rPr>
              <a:t>' columns, representing the total number of children in the customer's household.</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Total Spending Calculation:</a:t>
            </a:r>
            <a:r>
              <a:rPr lang="en-US" sz="1200" b="0" i="0" dirty="0">
                <a:solidFill>
                  <a:schemeClr val="tx1"/>
                </a:solidFill>
                <a:effectLst/>
                <a:latin typeface="Times New Roman" panose="02020603050405020304" pitchFamily="18" charset="0"/>
                <a:cs typeface="Times New Roman" panose="02020603050405020304" pitchFamily="18" charset="0"/>
              </a:rPr>
              <a:t> The '</a:t>
            </a:r>
            <a:r>
              <a:rPr lang="en-US" sz="1200" b="0" i="0" dirty="0" err="1">
                <a:solidFill>
                  <a:schemeClr val="tx1"/>
                </a:solidFill>
                <a:effectLst/>
                <a:latin typeface="Times New Roman" panose="02020603050405020304" pitchFamily="18" charset="0"/>
                <a:cs typeface="Times New Roman" panose="02020603050405020304" pitchFamily="18" charset="0"/>
              </a:rPr>
              <a:t>Total_Spending</a:t>
            </a:r>
            <a:r>
              <a:rPr lang="en-US" sz="1200" b="0" i="0" dirty="0">
                <a:solidFill>
                  <a:schemeClr val="tx1"/>
                </a:solidFill>
                <a:effectLst/>
                <a:latin typeface="Times New Roman" panose="02020603050405020304" pitchFamily="18" charset="0"/>
                <a:cs typeface="Times New Roman" panose="02020603050405020304" pitchFamily="18" charset="0"/>
              </a:rPr>
              <a:t>' column is calculated by summing up the spending across various product categories including '</a:t>
            </a:r>
            <a:r>
              <a:rPr lang="en-US" sz="1200" b="0" i="0" dirty="0" err="1">
                <a:solidFill>
                  <a:schemeClr val="tx1"/>
                </a:solidFill>
                <a:effectLst/>
                <a:latin typeface="Times New Roman" panose="02020603050405020304" pitchFamily="18" charset="0"/>
                <a:cs typeface="Times New Roman" panose="02020603050405020304" pitchFamily="18" charset="0"/>
              </a:rPr>
              <a:t>MntCoke</a:t>
            </a:r>
            <a:r>
              <a:rPr lang="en-US" sz="1200" b="0" i="0" dirty="0">
                <a:solidFill>
                  <a:schemeClr val="tx1"/>
                </a:solidFill>
                <a:effectLst/>
                <a:latin typeface="Times New Roman" panose="02020603050405020304" pitchFamily="18" charset="0"/>
                <a:cs typeface="Times New Roman" panose="02020603050405020304" pitchFamily="18" charset="0"/>
              </a:rPr>
              <a:t>', '</a:t>
            </a:r>
            <a:r>
              <a:rPr lang="en-US" sz="1200" b="0" i="0" dirty="0" err="1">
                <a:solidFill>
                  <a:schemeClr val="tx1"/>
                </a:solidFill>
                <a:effectLst/>
                <a:latin typeface="Times New Roman" panose="02020603050405020304" pitchFamily="18" charset="0"/>
                <a:cs typeface="Times New Roman" panose="02020603050405020304" pitchFamily="18" charset="0"/>
              </a:rPr>
              <a:t>MntFruits</a:t>
            </a:r>
            <a:r>
              <a:rPr lang="en-US" sz="1200" b="0" i="0" dirty="0">
                <a:solidFill>
                  <a:schemeClr val="tx1"/>
                </a:solidFill>
                <a:effectLst/>
                <a:latin typeface="Times New Roman" panose="02020603050405020304" pitchFamily="18" charset="0"/>
                <a:cs typeface="Times New Roman" panose="02020603050405020304" pitchFamily="18" charset="0"/>
              </a:rPr>
              <a:t>', '</a:t>
            </a:r>
            <a:r>
              <a:rPr lang="en-US" sz="1200" b="0" i="0" dirty="0" err="1">
                <a:solidFill>
                  <a:schemeClr val="tx1"/>
                </a:solidFill>
                <a:effectLst/>
                <a:latin typeface="Times New Roman" panose="02020603050405020304" pitchFamily="18" charset="0"/>
                <a:cs typeface="Times New Roman" panose="02020603050405020304" pitchFamily="18" charset="0"/>
              </a:rPr>
              <a:t>MntMeatProducts</a:t>
            </a:r>
            <a:r>
              <a:rPr lang="en-US" sz="1200" b="0" i="0" dirty="0">
                <a:solidFill>
                  <a:schemeClr val="tx1"/>
                </a:solidFill>
                <a:effectLst/>
                <a:latin typeface="Times New Roman" panose="02020603050405020304" pitchFamily="18" charset="0"/>
                <a:cs typeface="Times New Roman" panose="02020603050405020304" pitchFamily="18" charset="0"/>
              </a:rPr>
              <a:t>', '</a:t>
            </a:r>
            <a:r>
              <a:rPr lang="en-US" sz="1200" b="0" i="0" dirty="0" err="1">
                <a:solidFill>
                  <a:schemeClr val="tx1"/>
                </a:solidFill>
                <a:effectLst/>
                <a:latin typeface="Times New Roman" panose="02020603050405020304" pitchFamily="18" charset="0"/>
                <a:cs typeface="Times New Roman" panose="02020603050405020304" pitchFamily="18" charset="0"/>
              </a:rPr>
              <a:t>MntFishProducts</a:t>
            </a:r>
            <a:r>
              <a:rPr lang="en-US" sz="1200" b="0" i="0" dirty="0">
                <a:solidFill>
                  <a:schemeClr val="tx1"/>
                </a:solidFill>
                <a:effectLst/>
                <a:latin typeface="Times New Roman" panose="02020603050405020304" pitchFamily="18" charset="0"/>
                <a:cs typeface="Times New Roman" panose="02020603050405020304" pitchFamily="18" charset="0"/>
              </a:rPr>
              <a:t>', '</a:t>
            </a:r>
            <a:r>
              <a:rPr lang="en-US" sz="1200" b="0" i="0" dirty="0" err="1">
                <a:solidFill>
                  <a:schemeClr val="tx1"/>
                </a:solidFill>
                <a:effectLst/>
                <a:latin typeface="Times New Roman" panose="02020603050405020304" pitchFamily="18" charset="0"/>
                <a:cs typeface="Times New Roman" panose="02020603050405020304" pitchFamily="18" charset="0"/>
              </a:rPr>
              <a:t>MntSweetProducts</a:t>
            </a:r>
            <a:r>
              <a:rPr lang="en-US" sz="1200" b="0" i="0" dirty="0">
                <a:solidFill>
                  <a:schemeClr val="tx1"/>
                </a:solidFill>
                <a:effectLst/>
                <a:latin typeface="Times New Roman" panose="02020603050405020304" pitchFamily="18" charset="0"/>
                <a:cs typeface="Times New Roman" panose="02020603050405020304" pitchFamily="18" charset="0"/>
              </a:rPr>
              <a:t>', and '</a:t>
            </a:r>
            <a:r>
              <a:rPr lang="en-US" sz="1200" b="0" i="0" dirty="0" err="1">
                <a:solidFill>
                  <a:schemeClr val="tx1"/>
                </a:solidFill>
                <a:effectLst/>
                <a:latin typeface="Times New Roman" panose="02020603050405020304" pitchFamily="18" charset="0"/>
                <a:cs typeface="Times New Roman" panose="02020603050405020304" pitchFamily="18" charset="0"/>
              </a:rPr>
              <a:t>MntGoldProds</a:t>
            </a:r>
            <a:r>
              <a:rPr lang="en-US" sz="1200" b="0" i="0" dirty="0">
                <a:solidFill>
                  <a:schemeClr val="tx1"/>
                </a:solidFill>
                <a:effectLst/>
                <a:latin typeface="Times New Roman" panose="02020603050405020304" pitchFamily="18" charset="0"/>
                <a:cs typeface="Times New Roman" panose="02020603050405020304" pitchFamily="18" charset="0"/>
              </a:rPr>
              <a:t>'. This gives a comprehensive view of the total spending on different product types.</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Total Transactions Calculation:</a:t>
            </a:r>
            <a:r>
              <a:rPr lang="en-US" sz="1200" b="0" i="0" dirty="0">
                <a:solidFill>
                  <a:schemeClr val="tx1"/>
                </a:solidFill>
                <a:effectLst/>
                <a:latin typeface="Times New Roman" panose="02020603050405020304" pitchFamily="18" charset="0"/>
                <a:cs typeface="Times New Roman" panose="02020603050405020304" pitchFamily="18" charset="0"/>
              </a:rPr>
              <a:t> The '</a:t>
            </a:r>
            <a:r>
              <a:rPr lang="en-US" sz="1200" b="0" i="0" dirty="0" err="1">
                <a:solidFill>
                  <a:schemeClr val="tx1"/>
                </a:solidFill>
                <a:effectLst/>
                <a:latin typeface="Times New Roman" panose="02020603050405020304" pitchFamily="18" charset="0"/>
                <a:cs typeface="Times New Roman" panose="02020603050405020304" pitchFamily="18" charset="0"/>
              </a:rPr>
              <a:t>Total_Transactions</a:t>
            </a:r>
            <a:r>
              <a:rPr lang="en-US" sz="1200" b="0" i="0" dirty="0">
                <a:solidFill>
                  <a:schemeClr val="tx1"/>
                </a:solidFill>
                <a:effectLst/>
                <a:latin typeface="Times New Roman" panose="02020603050405020304" pitchFamily="18" charset="0"/>
                <a:cs typeface="Times New Roman" panose="02020603050405020304" pitchFamily="18" charset="0"/>
              </a:rPr>
              <a:t>' column is calculated by summing up the number of transactions across different purchase types including '</a:t>
            </a:r>
            <a:r>
              <a:rPr lang="en-US" sz="1200" b="0" i="0" dirty="0" err="1">
                <a:solidFill>
                  <a:schemeClr val="tx1"/>
                </a:solidFill>
                <a:effectLst/>
                <a:latin typeface="Times New Roman" panose="02020603050405020304" pitchFamily="18" charset="0"/>
                <a:cs typeface="Times New Roman" panose="02020603050405020304" pitchFamily="18" charset="0"/>
              </a:rPr>
              <a:t>NumDealsPurchases</a:t>
            </a:r>
            <a:r>
              <a:rPr lang="en-US" sz="1200" b="0" i="0" dirty="0">
                <a:solidFill>
                  <a:schemeClr val="tx1"/>
                </a:solidFill>
                <a:effectLst/>
                <a:latin typeface="Times New Roman" panose="02020603050405020304" pitchFamily="18" charset="0"/>
                <a:cs typeface="Times New Roman" panose="02020603050405020304" pitchFamily="18" charset="0"/>
              </a:rPr>
              <a:t>', '</a:t>
            </a:r>
            <a:r>
              <a:rPr lang="en-US" sz="1200" b="0" i="0" dirty="0" err="1">
                <a:solidFill>
                  <a:schemeClr val="tx1"/>
                </a:solidFill>
                <a:effectLst/>
                <a:latin typeface="Times New Roman" panose="02020603050405020304" pitchFamily="18" charset="0"/>
                <a:cs typeface="Times New Roman" panose="02020603050405020304" pitchFamily="18" charset="0"/>
              </a:rPr>
              <a:t>NumWebPurchases</a:t>
            </a:r>
            <a:r>
              <a:rPr lang="en-US" sz="1200" b="0" i="0" dirty="0">
                <a:solidFill>
                  <a:schemeClr val="tx1"/>
                </a:solidFill>
                <a:effectLst/>
                <a:latin typeface="Times New Roman" panose="02020603050405020304" pitchFamily="18" charset="0"/>
                <a:cs typeface="Times New Roman" panose="02020603050405020304" pitchFamily="18" charset="0"/>
              </a:rPr>
              <a:t>', '</a:t>
            </a:r>
            <a:r>
              <a:rPr lang="en-US" sz="1200" b="0" i="0" dirty="0" err="1">
                <a:solidFill>
                  <a:schemeClr val="tx1"/>
                </a:solidFill>
                <a:effectLst/>
                <a:latin typeface="Times New Roman" panose="02020603050405020304" pitchFamily="18" charset="0"/>
                <a:cs typeface="Times New Roman" panose="02020603050405020304" pitchFamily="18" charset="0"/>
              </a:rPr>
              <a:t>NumCatalogPurchases</a:t>
            </a:r>
            <a:r>
              <a:rPr lang="en-US" sz="1200" b="0" i="0" dirty="0">
                <a:solidFill>
                  <a:schemeClr val="tx1"/>
                </a:solidFill>
                <a:effectLst/>
                <a:latin typeface="Times New Roman" panose="02020603050405020304" pitchFamily="18" charset="0"/>
                <a:cs typeface="Times New Roman" panose="02020603050405020304" pitchFamily="18" charset="0"/>
              </a:rPr>
              <a:t>', and '</a:t>
            </a:r>
            <a:r>
              <a:rPr lang="en-US" sz="1200" b="0" i="0" dirty="0" err="1">
                <a:solidFill>
                  <a:schemeClr val="tx1"/>
                </a:solidFill>
                <a:effectLst/>
                <a:latin typeface="Times New Roman" panose="02020603050405020304" pitchFamily="18" charset="0"/>
                <a:cs typeface="Times New Roman" panose="02020603050405020304" pitchFamily="18" charset="0"/>
              </a:rPr>
              <a:t>NumStorePurchases</a:t>
            </a:r>
            <a:r>
              <a:rPr lang="en-US" sz="1200" b="0" i="0" dirty="0">
                <a:solidFill>
                  <a:schemeClr val="tx1"/>
                </a:solidFill>
                <a:effectLst/>
                <a:latin typeface="Times New Roman" panose="02020603050405020304" pitchFamily="18" charset="0"/>
                <a:cs typeface="Times New Roman" panose="02020603050405020304" pitchFamily="18" charset="0"/>
              </a:rPr>
              <a:t>'. This provides an aggregate count of transactions.</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Total Campaigns Calculation:</a:t>
            </a:r>
            <a:r>
              <a:rPr lang="en-US" sz="1200" b="0" i="0" dirty="0">
                <a:solidFill>
                  <a:schemeClr val="tx1"/>
                </a:solidFill>
                <a:effectLst/>
                <a:latin typeface="Times New Roman" panose="02020603050405020304" pitchFamily="18" charset="0"/>
                <a:cs typeface="Times New Roman" panose="02020603050405020304" pitchFamily="18" charset="0"/>
              </a:rPr>
              <a:t> The '</a:t>
            </a:r>
            <a:r>
              <a:rPr lang="en-US" sz="1200" b="0" i="0" dirty="0" err="1">
                <a:solidFill>
                  <a:schemeClr val="tx1"/>
                </a:solidFill>
                <a:effectLst/>
                <a:latin typeface="Times New Roman" panose="02020603050405020304" pitchFamily="18" charset="0"/>
                <a:cs typeface="Times New Roman" panose="02020603050405020304" pitchFamily="18" charset="0"/>
              </a:rPr>
              <a:t>Total_Campaign</a:t>
            </a:r>
            <a:r>
              <a:rPr lang="en-US" sz="1200" b="0" i="0" dirty="0">
                <a:solidFill>
                  <a:schemeClr val="tx1"/>
                </a:solidFill>
                <a:effectLst/>
                <a:latin typeface="Times New Roman" panose="02020603050405020304" pitchFamily="18" charset="0"/>
                <a:cs typeface="Times New Roman" panose="02020603050405020304" pitchFamily="18" charset="0"/>
              </a:rPr>
              <a:t>' column is calculated by summing up the number of accepted campaigns across 'AcceptedCmp1', 'AcceptedCmp2', 'AcceptedCmp3', 'AcceptedCmp4', and 'AcceptedCmp5'. This indicates the total number of marketing campaigns a customer has accepted.</a:t>
            </a: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pic>
        <p:nvPicPr>
          <p:cNvPr id="4" name="Picture 3">
            <a:extLst>
              <a:ext uri="{FF2B5EF4-FFF2-40B4-BE49-F238E27FC236}">
                <a16:creationId xmlns:a16="http://schemas.microsoft.com/office/drawing/2014/main" id="{B0CE2F19-2515-9E6F-CE52-4C6A4B62D517}"/>
              </a:ext>
            </a:extLst>
          </p:cNvPr>
          <p:cNvPicPr>
            <a:picLocks noChangeAspect="1"/>
          </p:cNvPicPr>
          <p:nvPr/>
        </p:nvPicPr>
        <p:blipFill>
          <a:blip r:embed="rId3"/>
          <a:stretch>
            <a:fillRect/>
          </a:stretch>
        </p:blipFill>
        <p:spPr>
          <a:xfrm>
            <a:off x="170986" y="2095098"/>
            <a:ext cx="5267786" cy="953304"/>
          </a:xfrm>
          <a:prstGeom prst="rect">
            <a:avLst/>
          </a:prstGeom>
        </p:spPr>
      </p:pic>
    </p:spTree>
    <p:extLst>
      <p:ext uri="{BB962C8B-B14F-4D97-AF65-F5344CB8AC3E}">
        <p14:creationId xmlns:p14="http://schemas.microsoft.com/office/powerpoint/2010/main" val="21641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5598075" y="1748099"/>
            <a:ext cx="3338466" cy="1647302"/>
          </a:xfrm>
          <a:prstGeom prst="rect">
            <a:avLst/>
          </a:prstGeom>
        </p:spPr>
        <p:txBody>
          <a:bodyPr spcFirstLastPara="1" wrap="square" lIns="91425" tIns="91425" rIns="91425" bIns="91425" anchor="t" anchorCtr="0">
            <a:normAutofit/>
          </a:bodyPr>
          <a:lstStyle/>
          <a:p>
            <a:pPr marL="114300" indent="0" algn="l">
              <a:buNone/>
            </a:pPr>
            <a:r>
              <a:rPr lang="en-US" sz="1200" b="0" i="0" dirty="0">
                <a:solidFill>
                  <a:schemeClr val="tx1"/>
                </a:solidFill>
                <a:effectLst/>
                <a:latin typeface="Times New Roman" panose="02020603050405020304" pitchFamily="18" charset="0"/>
                <a:cs typeface="Times New Roman" panose="02020603050405020304" pitchFamily="18" charset="0"/>
              </a:rPr>
              <a:t>(0-30): Represents individuals aged between 0 and 30 years old.</a:t>
            </a:r>
          </a:p>
          <a:p>
            <a:pPr marL="114300" indent="0" algn="l">
              <a:buNone/>
            </a:pPr>
            <a:r>
              <a:rPr lang="en-US" sz="1200" b="0" i="0" dirty="0">
                <a:solidFill>
                  <a:schemeClr val="tx1"/>
                </a:solidFill>
                <a:effectLst/>
                <a:latin typeface="Times New Roman" panose="02020603050405020304" pitchFamily="18" charset="0"/>
                <a:cs typeface="Times New Roman" panose="02020603050405020304" pitchFamily="18" charset="0"/>
              </a:rPr>
              <a:t>(30-60): Represents individuals aged between 30 and 60 years old.</a:t>
            </a:r>
          </a:p>
          <a:p>
            <a:pPr marL="114300" indent="0" algn="l">
              <a:buNone/>
            </a:pPr>
            <a:r>
              <a:rPr lang="en-US" sz="1200" b="0" i="0" dirty="0">
                <a:solidFill>
                  <a:schemeClr val="tx1"/>
                </a:solidFill>
                <a:effectLst/>
                <a:latin typeface="Times New Roman" panose="02020603050405020304" pitchFamily="18" charset="0"/>
                <a:cs typeface="Times New Roman" panose="02020603050405020304" pitchFamily="18" charset="0"/>
              </a:rPr>
              <a:t>(&gt;=60): Represents individuals aged 60 years and above.</a:t>
            </a: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pic>
        <p:nvPicPr>
          <p:cNvPr id="3" name="Picture 2">
            <a:extLst>
              <a:ext uri="{FF2B5EF4-FFF2-40B4-BE49-F238E27FC236}">
                <a16:creationId xmlns:a16="http://schemas.microsoft.com/office/drawing/2014/main" id="{E88F5F65-B762-D3B9-FD2A-FDE9CE85D749}"/>
              </a:ext>
            </a:extLst>
          </p:cNvPr>
          <p:cNvPicPr>
            <a:picLocks noChangeAspect="1"/>
          </p:cNvPicPr>
          <p:nvPr/>
        </p:nvPicPr>
        <p:blipFill>
          <a:blip r:embed="rId3"/>
          <a:stretch>
            <a:fillRect/>
          </a:stretch>
        </p:blipFill>
        <p:spPr>
          <a:xfrm>
            <a:off x="207459" y="2371454"/>
            <a:ext cx="5286375" cy="619125"/>
          </a:xfrm>
          <a:prstGeom prst="rect">
            <a:avLst/>
          </a:prstGeom>
        </p:spPr>
      </p:pic>
      <p:sp>
        <p:nvSpPr>
          <p:cNvPr id="5" name="Rectangle 1">
            <a:extLst>
              <a:ext uri="{FF2B5EF4-FFF2-40B4-BE49-F238E27FC236}">
                <a16:creationId xmlns:a16="http://schemas.microsoft.com/office/drawing/2014/main" id="{83FB9417-DFB3-50AF-8CE7-0671CF0DF08A}"/>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0834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5598075" y="1748099"/>
            <a:ext cx="3338466" cy="1647302"/>
          </a:xfrm>
          <a:prstGeom prst="rect">
            <a:avLst/>
          </a:prstGeom>
        </p:spPr>
        <p:txBody>
          <a:bodyPr spcFirstLastPara="1" wrap="square" lIns="91425" tIns="91425" rIns="91425" bIns="91425" anchor="t" anchorCtr="0">
            <a:normAutofit/>
          </a:bodyPr>
          <a:lstStyle/>
          <a:p>
            <a:pPr marL="114300" indent="0" algn="l">
              <a:buNone/>
            </a:pPr>
            <a:r>
              <a:rPr lang="en-US" sz="1200" b="0" i="0" dirty="0">
                <a:solidFill>
                  <a:schemeClr val="tx1"/>
                </a:solidFill>
                <a:effectLst/>
                <a:latin typeface="Times New Roman" panose="02020603050405020304" pitchFamily="18" charset="0"/>
                <a:cs typeface="Times New Roman" panose="02020603050405020304" pitchFamily="18" charset="0"/>
              </a:rPr>
              <a:t>that the age group (0-30) has a higher potential user conversion rate of 33.33%, compared to the (30-60) age group with 14.88% and the &gt;(60) age group with 14.59%.</a:t>
            </a: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
        <p:nvSpPr>
          <p:cNvPr id="5" name="Rectangle 1">
            <a:extLst>
              <a:ext uri="{FF2B5EF4-FFF2-40B4-BE49-F238E27FC236}">
                <a16:creationId xmlns:a16="http://schemas.microsoft.com/office/drawing/2014/main" id="{83FB9417-DFB3-50AF-8CE7-0671CF0DF08A}"/>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D1065E68-D880-A3CB-78CE-1F4724E46BCD}"/>
              </a:ext>
            </a:extLst>
          </p:cNvPr>
          <p:cNvPicPr>
            <a:picLocks noChangeAspect="1"/>
          </p:cNvPicPr>
          <p:nvPr/>
        </p:nvPicPr>
        <p:blipFill>
          <a:blip r:embed="rId3"/>
          <a:stretch>
            <a:fillRect/>
          </a:stretch>
        </p:blipFill>
        <p:spPr>
          <a:xfrm>
            <a:off x="207459" y="1025912"/>
            <a:ext cx="5082719" cy="3245895"/>
          </a:xfrm>
          <a:prstGeom prst="rect">
            <a:avLst/>
          </a:prstGeom>
        </p:spPr>
      </p:pic>
    </p:spTree>
    <p:extLst>
      <p:ext uri="{BB962C8B-B14F-4D97-AF65-F5344CB8AC3E}">
        <p14:creationId xmlns:p14="http://schemas.microsoft.com/office/powerpoint/2010/main" val="681174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5598075" y="1748099"/>
            <a:ext cx="3338466" cy="1647302"/>
          </a:xfrm>
          <a:prstGeom prst="rect">
            <a:avLst/>
          </a:prstGeom>
        </p:spPr>
        <p:txBody>
          <a:bodyPr spcFirstLastPara="1" wrap="square" lIns="91425" tIns="91425" rIns="91425" bIns="91425" anchor="t" anchorCtr="0">
            <a:normAutofit/>
          </a:bodyPr>
          <a:lstStyle/>
          <a:p>
            <a:pPr marL="114300" indent="0" algn="l">
              <a:buNone/>
            </a:pPr>
            <a:r>
              <a:rPr lang="en-US" sz="1200" b="0" i="0" dirty="0">
                <a:solidFill>
                  <a:schemeClr val="tx1"/>
                </a:solidFill>
                <a:effectLst/>
                <a:latin typeface="Times New Roman" panose="02020603050405020304" pitchFamily="18" charset="0"/>
                <a:cs typeface="Times New Roman" panose="02020603050405020304" pitchFamily="18" charset="0"/>
              </a:rPr>
              <a:t>It shows that people with S1 education have higher income than the rest education</a:t>
            </a: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
        <p:nvSpPr>
          <p:cNvPr id="5" name="Rectangle 1">
            <a:extLst>
              <a:ext uri="{FF2B5EF4-FFF2-40B4-BE49-F238E27FC236}">
                <a16:creationId xmlns:a16="http://schemas.microsoft.com/office/drawing/2014/main" id="{83FB9417-DFB3-50AF-8CE7-0671CF0DF08A}"/>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1102BA29-38F8-CF0B-DA57-C55148228B77}"/>
              </a:ext>
            </a:extLst>
          </p:cNvPr>
          <p:cNvPicPr>
            <a:picLocks noChangeAspect="1"/>
          </p:cNvPicPr>
          <p:nvPr/>
        </p:nvPicPr>
        <p:blipFill>
          <a:blip r:embed="rId3"/>
          <a:stretch>
            <a:fillRect/>
          </a:stretch>
        </p:blipFill>
        <p:spPr>
          <a:xfrm>
            <a:off x="207459" y="1071678"/>
            <a:ext cx="5037976" cy="3000143"/>
          </a:xfrm>
          <a:prstGeom prst="rect">
            <a:avLst/>
          </a:prstGeom>
        </p:spPr>
      </p:pic>
    </p:spTree>
    <p:extLst>
      <p:ext uri="{BB962C8B-B14F-4D97-AF65-F5344CB8AC3E}">
        <p14:creationId xmlns:p14="http://schemas.microsoft.com/office/powerpoint/2010/main" val="300037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716858" y="1962862"/>
            <a:ext cx="3115441" cy="863776"/>
          </a:xfrm>
          <a:prstGeom prst="rect">
            <a:avLst/>
          </a:prstGeom>
        </p:spPr>
        <p:txBody>
          <a:bodyPr spcFirstLastPara="1" wrap="square" lIns="91425" tIns="91425" rIns="91425" bIns="91425" anchor="t" anchorCtr="0">
            <a:normAutofit fontScale="92500" lnSpcReduction="10000"/>
          </a:bodyPr>
          <a:lstStyle/>
          <a:p>
            <a:pPr marL="457200" lvl="0" indent="-323850" algn="l" rtl="0">
              <a:spcBef>
                <a:spcPts val="0"/>
              </a:spcBef>
              <a:spcAft>
                <a:spcPts val="0"/>
              </a:spcAft>
              <a:buClr>
                <a:schemeClr val="dk1"/>
              </a:buClr>
              <a:buSzPts val="1500"/>
              <a:buChar char="●"/>
            </a:pPr>
            <a:r>
              <a:rPr lang="en-US" sz="1100" dirty="0" err="1">
                <a:solidFill>
                  <a:schemeClr val="dk1"/>
                </a:solidFill>
              </a:rPr>
              <a:t>Terdapat</a:t>
            </a:r>
            <a:r>
              <a:rPr lang="en-US" sz="1100" dirty="0">
                <a:solidFill>
                  <a:schemeClr val="dk1"/>
                </a:solidFill>
              </a:rPr>
              <a:t> Missing Value pada </a:t>
            </a:r>
            <a:r>
              <a:rPr lang="en-US" sz="1100" dirty="0" err="1">
                <a:solidFill>
                  <a:schemeClr val="dk1"/>
                </a:solidFill>
              </a:rPr>
              <a:t>kolom</a:t>
            </a:r>
            <a:r>
              <a:rPr lang="en-US" sz="1100" dirty="0">
                <a:solidFill>
                  <a:schemeClr val="dk1"/>
                </a:solidFill>
              </a:rPr>
              <a:t> Income dan </a:t>
            </a:r>
            <a:r>
              <a:rPr lang="en-US" sz="1100" dirty="0" err="1">
                <a:solidFill>
                  <a:schemeClr val="dk1"/>
                </a:solidFill>
              </a:rPr>
              <a:t>Conversion_rate</a:t>
            </a:r>
            <a:r>
              <a:rPr lang="en-US" sz="1100" dirty="0">
                <a:solidFill>
                  <a:schemeClr val="dk1"/>
                </a:solidFill>
              </a:rPr>
              <a:t>, </a:t>
            </a:r>
            <a:r>
              <a:rPr lang="en-US" sz="1100" dirty="0" err="1">
                <a:solidFill>
                  <a:schemeClr val="dk1"/>
                </a:solidFill>
              </a:rPr>
              <a:t>metode</a:t>
            </a:r>
            <a:r>
              <a:rPr lang="en-US" sz="1100" dirty="0">
                <a:solidFill>
                  <a:schemeClr val="dk1"/>
                </a:solidFill>
              </a:rPr>
              <a:t> yang </a:t>
            </a:r>
            <a:r>
              <a:rPr lang="en-US" sz="1100" dirty="0" err="1">
                <a:solidFill>
                  <a:schemeClr val="dk1"/>
                </a:solidFill>
              </a:rPr>
              <a:t>digunakan</a:t>
            </a:r>
            <a:r>
              <a:rPr lang="en-US" sz="1100" dirty="0">
                <a:solidFill>
                  <a:schemeClr val="dk1"/>
                </a:solidFill>
              </a:rPr>
              <a:t> </a:t>
            </a:r>
            <a:r>
              <a:rPr lang="en-US" sz="1100" dirty="0" err="1">
                <a:solidFill>
                  <a:schemeClr val="dk1"/>
                </a:solidFill>
              </a:rPr>
              <a:t>adalah</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mengisi</a:t>
            </a:r>
            <a:r>
              <a:rPr lang="en-US" sz="1100" dirty="0">
                <a:solidFill>
                  <a:schemeClr val="dk1"/>
                </a:solidFill>
              </a:rPr>
              <a:t> missing value </a:t>
            </a:r>
            <a:r>
              <a:rPr lang="en-US" sz="1100" dirty="0" err="1">
                <a:solidFill>
                  <a:schemeClr val="dk1"/>
                </a:solidFill>
              </a:rPr>
              <a:t>menggunakan</a:t>
            </a:r>
            <a:r>
              <a:rPr lang="en-US" sz="1100" dirty="0">
                <a:solidFill>
                  <a:schemeClr val="dk1"/>
                </a:solidFill>
              </a:rPr>
              <a:t> median</a:t>
            </a:r>
            <a:endParaRPr sz="11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3" name="Picture 2">
            <a:extLst>
              <a:ext uri="{FF2B5EF4-FFF2-40B4-BE49-F238E27FC236}">
                <a16:creationId xmlns:a16="http://schemas.microsoft.com/office/drawing/2014/main" id="{8A55BA7A-B763-1B29-E1E4-0B7DC78717AB}"/>
              </a:ext>
            </a:extLst>
          </p:cNvPr>
          <p:cNvPicPr>
            <a:picLocks noChangeAspect="1"/>
          </p:cNvPicPr>
          <p:nvPr/>
        </p:nvPicPr>
        <p:blipFill>
          <a:blip r:embed="rId3"/>
          <a:stretch>
            <a:fillRect/>
          </a:stretch>
        </p:blipFill>
        <p:spPr>
          <a:xfrm>
            <a:off x="1501165" y="617504"/>
            <a:ext cx="1799492" cy="3554492"/>
          </a:xfrm>
          <a:prstGeom prst="rect">
            <a:avLst/>
          </a:prstGeom>
        </p:spPr>
      </p:pic>
      <p:pic>
        <p:nvPicPr>
          <p:cNvPr id="5" name="Picture 4">
            <a:extLst>
              <a:ext uri="{FF2B5EF4-FFF2-40B4-BE49-F238E27FC236}">
                <a16:creationId xmlns:a16="http://schemas.microsoft.com/office/drawing/2014/main" id="{1AEB89C8-8DCE-6D3A-33DF-7B9D5DC9ABF3}"/>
              </a:ext>
            </a:extLst>
          </p:cNvPr>
          <p:cNvPicPr>
            <a:picLocks noChangeAspect="1"/>
          </p:cNvPicPr>
          <p:nvPr/>
        </p:nvPicPr>
        <p:blipFill>
          <a:blip r:embed="rId4"/>
          <a:stretch>
            <a:fillRect/>
          </a:stretch>
        </p:blipFill>
        <p:spPr>
          <a:xfrm>
            <a:off x="679708" y="4440538"/>
            <a:ext cx="3829050" cy="354000"/>
          </a:xfrm>
          <a:prstGeom prst="rect">
            <a:avLst/>
          </a:prstGeom>
        </p:spPr>
      </p:pic>
    </p:spTree>
    <p:extLst>
      <p:ext uri="{BB962C8B-B14F-4D97-AF65-F5344CB8AC3E}">
        <p14:creationId xmlns:p14="http://schemas.microsoft.com/office/powerpoint/2010/main" val="186187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716858" y="1962862"/>
            <a:ext cx="3115441" cy="863776"/>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100" dirty="0" err="1">
                <a:solidFill>
                  <a:schemeClr val="dk1"/>
                </a:solidFill>
              </a:rPr>
              <a:t>Tidak</a:t>
            </a:r>
            <a:r>
              <a:rPr lang="en-US" sz="1100" dirty="0">
                <a:solidFill>
                  <a:schemeClr val="dk1"/>
                </a:solidFill>
              </a:rPr>
              <a:t> </a:t>
            </a:r>
            <a:r>
              <a:rPr lang="en-US" sz="1100" dirty="0" err="1">
                <a:solidFill>
                  <a:schemeClr val="dk1"/>
                </a:solidFill>
              </a:rPr>
              <a:t>terdapat</a:t>
            </a:r>
            <a:r>
              <a:rPr lang="en-US" sz="1100" dirty="0">
                <a:solidFill>
                  <a:schemeClr val="dk1"/>
                </a:solidFill>
              </a:rPr>
              <a:t> data yang </a:t>
            </a:r>
            <a:r>
              <a:rPr lang="en-US" sz="1100" dirty="0" err="1">
                <a:solidFill>
                  <a:schemeClr val="dk1"/>
                </a:solidFill>
              </a:rPr>
              <a:t>duplikat</a:t>
            </a:r>
            <a:endParaRPr sz="11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4" name="Picture 3">
            <a:extLst>
              <a:ext uri="{FF2B5EF4-FFF2-40B4-BE49-F238E27FC236}">
                <a16:creationId xmlns:a16="http://schemas.microsoft.com/office/drawing/2014/main" id="{E81D35BC-4AFD-7F31-4659-DC91B9C1FFFD}"/>
              </a:ext>
            </a:extLst>
          </p:cNvPr>
          <p:cNvPicPr>
            <a:picLocks noChangeAspect="1"/>
          </p:cNvPicPr>
          <p:nvPr/>
        </p:nvPicPr>
        <p:blipFill>
          <a:blip r:embed="rId3"/>
          <a:stretch>
            <a:fillRect/>
          </a:stretch>
        </p:blipFill>
        <p:spPr>
          <a:xfrm>
            <a:off x="1847269" y="2247437"/>
            <a:ext cx="2371725" cy="838200"/>
          </a:xfrm>
          <a:prstGeom prst="rect">
            <a:avLst/>
          </a:prstGeom>
        </p:spPr>
      </p:pic>
    </p:spTree>
    <p:extLst>
      <p:ext uri="{BB962C8B-B14F-4D97-AF65-F5344CB8AC3E}">
        <p14:creationId xmlns:p14="http://schemas.microsoft.com/office/powerpoint/2010/main" val="23421934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1393</Words>
  <Application>Microsoft Office PowerPoint</Application>
  <PresentationFormat>On-screen Show (16:9)</PresentationFormat>
  <Paragraphs>88</Paragraphs>
  <Slides>15</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Times New Roman</vt:lpstr>
      <vt:lpstr>Roboto</vt:lpstr>
      <vt:lpstr>Courier New</vt:lpstr>
      <vt:lpstr>Dosis</vt:lpstr>
      <vt:lpstr>Arial</vt:lpstr>
      <vt:lpstr>Simple Light</vt:lpstr>
      <vt:lpstr>Simple Light</vt:lpstr>
      <vt:lpstr>Predict Customer Personality to boost marketing campaign by using Machine Learning</vt:lpstr>
      <vt:lpstr>Overview</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Data Cleaning &amp; Preprocessing</vt:lpstr>
      <vt:lpstr>Data Cleaning &amp; Preprocessing</vt:lpstr>
      <vt:lpstr>Data Cleaning &amp; Preprocessing</vt:lpstr>
      <vt:lpstr>Data Cleaning &amp; Preprocessing</vt:lpstr>
      <vt:lpstr>Data Cleaning &amp; Preprocessing</vt:lpstr>
      <vt:lpstr>Data Cleaning &amp; Preprocessing</vt:lpstr>
      <vt:lpstr>Data Cleaning &amp; Preprocessing</vt:lpstr>
      <vt:lpstr>Data Cleaning &amp;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cp:lastModifiedBy>Rayhan Daksa</cp:lastModifiedBy>
  <cp:revision>4</cp:revision>
  <dcterms:modified xsi:type="dcterms:W3CDTF">2023-08-14T09:31:18Z</dcterms:modified>
</cp:coreProperties>
</file>